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8" r:id="rId1"/>
    <p:sldMasterId id="2147483662" r:id="rId2"/>
  </p:sldMasterIdLst>
  <p:notesMasterIdLst>
    <p:notesMasterId r:id="rId20"/>
  </p:notesMasterIdLst>
  <p:sldIdLst>
    <p:sldId id="256" r:id="rId3"/>
    <p:sldId id="263" r:id="rId4"/>
    <p:sldId id="258" r:id="rId5"/>
    <p:sldId id="276" r:id="rId6"/>
    <p:sldId id="278" r:id="rId7"/>
    <p:sldId id="275" r:id="rId8"/>
    <p:sldId id="274" r:id="rId9"/>
    <p:sldId id="266" r:id="rId10"/>
    <p:sldId id="280" r:id="rId11"/>
    <p:sldId id="268" r:id="rId12"/>
    <p:sldId id="281" r:id="rId13"/>
    <p:sldId id="282" r:id="rId14"/>
    <p:sldId id="284" r:id="rId15"/>
    <p:sldId id="271" r:id="rId16"/>
    <p:sldId id="262" r:id="rId17"/>
    <p:sldId id="273" r:id="rId18"/>
    <p:sldId id="270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3291"/>
    <a:srgbClr val="CC0099"/>
    <a:srgbClr val="4315D3"/>
    <a:srgbClr val="7D33D1"/>
    <a:srgbClr val="3083CF"/>
    <a:srgbClr val="CC99FF"/>
    <a:srgbClr val="4E00BA"/>
    <a:srgbClr val="FF66CC"/>
    <a:srgbClr val="3677DF"/>
    <a:srgbClr val="2A50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66"/>
    <p:restoredTop sz="94680"/>
  </p:normalViewPr>
  <p:slideViewPr>
    <p:cSldViewPr snapToGrid="0">
      <p:cViewPr varScale="1">
        <p:scale>
          <a:sx n="144" d="100"/>
          <a:sy n="144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0A3CE-0D67-4041-B3C0-147EA924EA65}" type="datetimeFigureOut">
              <a:rPr lang="it-IT" smtClean="0"/>
              <a:t>13/12/24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FB13CF-5DC7-401E-95E2-DD6A9B7D329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6891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B13CF-5DC7-401E-95E2-DD6A9B7D329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220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FB13CF-5DC7-401E-95E2-DD6A9B7D329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6357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413756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652407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76846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11859-7CC8-480B-BA0E-18BB16B304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200"/>
            <a:ext cx="11731752" cy="963580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0124243-35B7-C068-DE23-492108FAB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240708" y="1496310"/>
            <a:ext cx="1170522" cy="4672600"/>
            <a:chOff x="240708" y="1496310"/>
            <a:chExt cx="1170522" cy="4672600"/>
          </a:xfrm>
        </p:grpSpPr>
        <p:sp>
          <p:nvSpPr>
            <p:cNvPr id="7" name="Freeform: Shape 6" descr="timeline ">
              <a:extLst>
                <a:ext uri="{FF2B5EF4-FFF2-40B4-BE49-F238E27FC236}">
                  <a16:creationId xmlns:a16="http://schemas.microsoft.com/office/drawing/2014/main" id="{85E97D83-32EE-1082-8AC3-2D488569095E}"/>
                </a:ext>
              </a:extLst>
            </p:cNvPr>
            <p:cNvSpPr/>
            <p:nvPr userDrawn="1"/>
          </p:nvSpPr>
          <p:spPr>
            <a:xfrm rot="16200000" flipV="1">
              <a:off x="-1456639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8" name="Oval 7" descr="timeline endpoints">
              <a:extLst>
                <a:ext uri="{FF2B5EF4-FFF2-40B4-BE49-F238E27FC236}">
                  <a16:creationId xmlns:a16="http://schemas.microsoft.com/office/drawing/2014/main" id="{A68E7F3D-56B3-6400-38C6-48EA0FC2B65C}"/>
                </a:ext>
              </a:extLst>
            </p:cNvPr>
            <p:cNvSpPr/>
            <p:nvPr userDrawn="1"/>
          </p:nvSpPr>
          <p:spPr>
            <a:xfrm>
              <a:off x="74526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 descr="timeline endpoints">
              <a:extLst>
                <a:ext uri="{FF2B5EF4-FFF2-40B4-BE49-F238E27FC236}">
                  <a16:creationId xmlns:a16="http://schemas.microsoft.com/office/drawing/2014/main" id="{A3B99CA7-DB66-357F-E082-9C19B50755E6}"/>
                </a:ext>
              </a:extLst>
            </p:cNvPr>
            <p:cNvSpPr/>
            <p:nvPr userDrawn="1"/>
          </p:nvSpPr>
          <p:spPr>
            <a:xfrm>
              <a:off x="74526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7EB441-7AC5-42B7-2BBE-D2AB4CEB7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335188" y="1496310"/>
            <a:ext cx="1170522" cy="4672600"/>
            <a:chOff x="4335188" y="1496310"/>
            <a:chExt cx="1170522" cy="4672600"/>
          </a:xfrm>
        </p:grpSpPr>
        <p:sp>
          <p:nvSpPr>
            <p:cNvPr id="14" name="Freeform: Shape 13" descr="timeline ">
              <a:extLst>
                <a:ext uri="{FF2B5EF4-FFF2-40B4-BE49-F238E27FC236}">
                  <a16:creationId xmlns:a16="http://schemas.microsoft.com/office/drawing/2014/main" id="{3D5A0C1A-E309-F54E-56B1-C83E716B076E}"/>
                </a:ext>
              </a:extLst>
            </p:cNvPr>
            <p:cNvSpPr/>
            <p:nvPr userDrawn="1"/>
          </p:nvSpPr>
          <p:spPr>
            <a:xfrm rot="16200000" flipV="1">
              <a:off x="2637841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15" name="Oval 14" descr="timeline endpoints">
              <a:extLst>
                <a:ext uri="{FF2B5EF4-FFF2-40B4-BE49-F238E27FC236}">
                  <a16:creationId xmlns:a16="http://schemas.microsoft.com/office/drawing/2014/main" id="{C320BD29-7F24-E436-41ED-2FB6B09FFA7D}"/>
                </a:ext>
              </a:extLst>
            </p:cNvPr>
            <p:cNvSpPr/>
            <p:nvPr userDrawn="1"/>
          </p:nvSpPr>
          <p:spPr>
            <a:xfrm>
              <a:off x="483974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Oval 15" descr="timeline endpoints">
              <a:extLst>
                <a:ext uri="{FF2B5EF4-FFF2-40B4-BE49-F238E27FC236}">
                  <a16:creationId xmlns:a16="http://schemas.microsoft.com/office/drawing/2014/main" id="{25CD3A00-642F-F865-8DF5-9FCA90EBD24F}"/>
                </a:ext>
              </a:extLst>
            </p:cNvPr>
            <p:cNvSpPr/>
            <p:nvPr userDrawn="1"/>
          </p:nvSpPr>
          <p:spPr>
            <a:xfrm>
              <a:off x="483974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EC1A445-4A1E-0E9A-C43A-7286C5F44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358548" y="1496310"/>
            <a:ext cx="1170522" cy="4672600"/>
            <a:chOff x="8358548" y="1496310"/>
            <a:chExt cx="1170522" cy="4672600"/>
          </a:xfrm>
        </p:grpSpPr>
        <p:sp>
          <p:nvSpPr>
            <p:cNvPr id="21" name="Freeform: Shape 20" descr="timeline ">
              <a:extLst>
                <a:ext uri="{FF2B5EF4-FFF2-40B4-BE49-F238E27FC236}">
                  <a16:creationId xmlns:a16="http://schemas.microsoft.com/office/drawing/2014/main" id="{4952EE22-E795-2FC7-052C-2BD82A656C94}"/>
                </a:ext>
              </a:extLst>
            </p:cNvPr>
            <p:cNvSpPr/>
            <p:nvPr userDrawn="1"/>
          </p:nvSpPr>
          <p:spPr>
            <a:xfrm rot="16200000" flipV="1">
              <a:off x="6661201" y="3241639"/>
              <a:ext cx="4565215" cy="1170522"/>
            </a:xfrm>
            <a:custGeom>
              <a:avLst/>
              <a:gdLst>
                <a:gd name="connsiteX0" fmla="*/ 1450750 w 5658193"/>
                <a:gd name="connsiteY0" fmla="*/ 725607 h 1450763"/>
                <a:gd name="connsiteX1" fmla="*/ 1449830 w 5658193"/>
                <a:gd name="connsiteY1" fmla="*/ 725607 h 1450763"/>
                <a:gd name="connsiteX2" fmla="*/ 1449806 w 5658193"/>
                <a:gd name="connsiteY2" fmla="*/ 725382 h 1450763"/>
                <a:gd name="connsiteX3" fmla="*/ 1449830 w 5658193"/>
                <a:gd name="connsiteY3" fmla="*/ 725157 h 1450763"/>
                <a:gd name="connsiteX4" fmla="*/ 1402870 w 5658193"/>
                <a:gd name="connsiteY4" fmla="*/ 725157 h 1450763"/>
                <a:gd name="connsiteX5" fmla="*/ 1389130 w 5658193"/>
                <a:gd name="connsiteY5" fmla="*/ 588840 h 1450763"/>
                <a:gd name="connsiteX6" fmla="*/ 725382 w 5658193"/>
                <a:gd name="connsiteY6" fmla="*/ 47869 h 1450763"/>
                <a:gd name="connsiteX7" fmla="*/ 47868 w 5658193"/>
                <a:gd name="connsiteY7" fmla="*/ 725382 h 1450763"/>
                <a:gd name="connsiteX8" fmla="*/ 47890 w 5658193"/>
                <a:gd name="connsiteY8" fmla="*/ 725607 h 1450763"/>
                <a:gd name="connsiteX9" fmla="*/ 10 w 5658193"/>
                <a:gd name="connsiteY9" fmla="*/ 725607 h 1450763"/>
                <a:gd name="connsiteX10" fmla="*/ 0 w 5658193"/>
                <a:gd name="connsiteY10" fmla="*/ 725382 h 1450763"/>
                <a:gd name="connsiteX11" fmla="*/ 725382 w 5658193"/>
                <a:gd name="connsiteY11" fmla="*/ 1 h 1450763"/>
                <a:gd name="connsiteX12" fmla="*/ 1450762 w 5658193"/>
                <a:gd name="connsiteY12" fmla="*/ 725382 h 1450763"/>
                <a:gd name="connsiteX13" fmla="*/ 4932812 w 5658193"/>
                <a:gd name="connsiteY13" fmla="*/ 1450762 h 1450763"/>
                <a:gd name="connsiteX14" fmla="*/ 4207431 w 5658193"/>
                <a:gd name="connsiteY14" fmla="*/ 725381 h 1450763"/>
                <a:gd name="connsiteX15" fmla="*/ 4207442 w 5658193"/>
                <a:gd name="connsiteY15" fmla="*/ 725156 h 1450763"/>
                <a:gd name="connsiteX16" fmla="*/ 4208363 w 5658193"/>
                <a:gd name="connsiteY16" fmla="*/ 725156 h 1450763"/>
                <a:gd name="connsiteX17" fmla="*/ 4208386 w 5658193"/>
                <a:gd name="connsiteY17" fmla="*/ 725381 h 1450763"/>
                <a:gd name="connsiteX18" fmla="*/ 4208363 w 5658193"/>
                <a:gd name="connsiteY18" fmla="*/ 725606 h 1450763"/>
                <a:gd name="connsiteX19" fmla="*/ 4255322 w 5658193"/>
                <a:gd name="connsiteY19" fmla="*/ 725606 h 1450763"/>
                <a:gd name="connsiteX20" fmla="*/ 4269064 w 5658193"/>
                <a:gd name="connsiteY20" fmla="*/ 861924 h 1450763"/>
                <a:gd name="connsiteX21" fmla="*/ 4932812 w 5658193"/>
                <a:gd name="connsiteY21" fmla="*/ 1402894 h 1450763"/>
                <a:gd name="connsiteX22" fmla="*/ 5610325 w 5658193"/>
                <a:gd name="connsiteY22" fmla="*/ 725381 h 1450763"/>
                <a:gd name="connsiteX23" fmla="*/ 5610302 w 5658193"/>
                <a:gd name="connsiteY23" fmla="*/ 725156 h 1450763"/>
                <a:gd name="connsiteX24" fmla="*/ 5658182 w 5658193"/>
                <a:gd name="connsiteY24" fmla="*/ 725156 h 1450763"/>
                <a:gd name="connsiteX25" fmla="*/ 5658193 w 5658193"/>
                <a:gd name="connsiteY25" fmla="*/ 725381 h 1450763"/>
                <a:gd name="connsiteX26" fmla="*/ 4932812 w 5658193"/>
                <a:gd name="connsiteY26" fmla="*/ 1450762 h 1450763"/>
                <a:gd name="connsiteX27" fmla="*/ 2127320 w 5658193"/>
                <a:gd name="connsiteY27" fmla="*/ 1450763 h 1450763"/>
                <a:gd name="connsiteX28" fmla="*/ 1401938 w 5658193"/>
                <a:gd name="connsiteY28" fmla="*/ 725382 h 1450763"/>
                <a:gd name="connsiteX29" fmla="*/ 1401950 w 5658193"/>
                <a:gd name="connsiteY29" fmla="*/ 725157 h 1450763"/>
                <a:gd name="connsiteX30" fmla="*/ 1402870 w 5658193"/>
                <a:gd name="connsiteY30" fmla="*/ 725157 h 1450763"/>
                <a:gd name="connsiteX31" fmla="*/ 1402894 w 5658193"/>
                <a:gd name="connsiteY31" fmla="*/ 725382 h 1450763"/>
                <a:gd name="connsiteX32" fmla="*/ 1402870 w 5658193"/>
                <a:gd name="connsiteY32" fmla="*/ 725607 h 1450763"/>
                <a:gd name="connsiteX33" fmla="*/ 1449830 w 5658193"/>
                <a:gd name="connsiteY33" fmla="*/ 725607 h 1450763"/>
                <a:gd name="connsiteX34" fmla="*/ 1463572 w 5658193"/>
                <a:gd name="connsiteY34" fmla="*/ 861925 h 1450763"/>
                <a:gd name="connsiteX35" fmla="*/ 2127320 w 5658193"/>
                <a:gd name="connsiteY35" fmla="*/ 1402895 h 1450763"/>
                <a:gd name="connsiteX36" fmla="*/ 2804833 w 5658193"/>
                <a:gd name="connsiteY36" fmla="*/ 725382 h 1450763"/>
                <a:gd name="connsiteX37" fmla="*/ 2804810 w 5658193"/>
                <a:gd name="connsiteY37" fmla="*/ 725157 h 1450763"/>
                <a:gd name="connsiteX38" fmla="*/ 2805515 w 5658193"/>
                <a:gd name="connsiteY38" fmla="*/ 725157 h 1450763"/>
                <a:gd name="connsiteX39" fmla="*/ 2820229 w 5658193"/>
                <a:gd name="connsiteY39" fmla="*/ 579192 h 1450763"/>
                <a:gd name="connsiteX40" fmla="*/ 3530873 w 5658193"/>
                <a:gd name="connsiteY40" fmla="*/ 0 h 1450763"/>
                <a:gd name="connsiteX41" fmla="*/ 4256254 w 5658193"/>
                <a:gd name="connsiteY41" fmla="*/ 725381 h 1450763"/>
                <a:gd name="connsiteX42" fmla="*/ 4256243 w 5658193"/>
                <a:gd name="connsiteY42" fmla="*/ 725606 h 1450763"/>
                <a:gd name="connsiteX43" fmla="*/ 4255322 w 5658193"/>
                <a:gd name="connsiteY43" fmla="*/ 725606 h 1450763"/>
                <a:gd name="connsiteX44" fmla="*/ 4255299 w 5658193"/>
                <a:gd name="connsiteY44" fmla="*/ 725381 h 1450763"/>
                <a:gd name="connsiteX45" fmla="*/ 4255322 w 5658193"/>
                <a:gd name="connsiteY45" fmla="*/ 725156 h 1450763"/>
                <a:gd name="connsiteX46" fmla="*/ 4208363 w 5658193"/>
                <a:gd name="connsiteY46" fmla="*/ 725156 h 1450763"/>
                <a:gd name="connsiteX47" fmla="*/ 4194621 w 5658193"/>
                <a:gd name="connsiteY47" fmla="*/ 588839 h 1450763"/>
                <a:gd name="connsiteX48" fmla="*/ 3530873 w 5658193"/>
                <a:gd name="connsiteY48" fmla="*/ 47868 h 1450763"/>
                <a:gd name="connsiteX49" fmla="*/ 2853360 w 5658193"/>
                <a:gd name="connsiteY49" fmla="*/ 725381 h 1450763"/>
                <a:gd name="connsiteX50" fmla="*/ 2853383 w 5658193"/>
                <a:gd name="connsiteY50" fmla="*/ 725606 h 1450763"/>
                <a:gd name="connsiteX51" fmla="*/ 2852678 w 5658193"/>
                <a:gd name="connsiteY51" fmla="*/ 725606 h 1450763"/>
                <a:gd name="connsiteX52" fmla="*/ 2837964 w 5658193"/>
                <a:gd name="connsiteY52" fmla="*/ 871572 h 1450763"/>
                <a:gd name="connsiteX53" fmla="*/ 2127320 w 5658193"/>
                <a:gd name="connsiteY53" fmla="*/ 1450763 h 1450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5658193" h="1450763">
                  <a:moveTo>
                    <a:pt x="1450750" y="725607"/>
                  </a:moveTo>
                  <a:lnTo>
                    <a:pt x="1449830" y="725607"/>
                  </a:lnTo>
                  <a:lnTo>
                    <a:pt x="1449806" y="725382"/>
                  </a:lnTo>
                  <a:lnTo>
                    <a:pt x="1449830" y="725157"/>
                  </a:lnTo>
                  <a:lnTo>
                    <a:pt x="1402870" y="725157"/>
                  </a:lnTo>
                  <a:lnTo>
                    <a:pt x="1389130" y="588840"/>
                  </a:lnTo>
                  <a:cubicBezTo>
                    <a:pt x="1325954" y="280108"/>
                    <a:pt x="1052790" y="47869"/>
                    <a:pt x="725382" y="47869"/>
                  </a:cubicBezTo>
                  <a:cubicBezTo>
                    <a:pt x="351202" y="47869"/>
                    <a:pt x="47868" y="351202"/>
                    <a:pt x="47868" y="725382"/>
                  </a:cubicBezTo>
                  <a:lnTo>
                    <a:pt x="47890" y="725607"/>
                  </a:lnTo>
                  <a:lnTo>
                    <a:pt x="10" y="725607"/>
                  </a:lnTo>
                  <a:lnTo>
                    <a:pt x="0" y="725382"/>
                  </a:lnTo>
                  <a:cubicBezTo>
                    <a:pt x="0" y="324765"/>
                    <a:pt x="324764" y="1"/>
                    <a:pt x="725382" y="1"/>
                  </a:cubicBezTo>
                  <a:cubicBezTo>
                    <a:pt x="1125998" y="1"/>
                    <a:pt x="1450762" y="324765"/>
                    <a:pt x="1450762" y="725382"/>
                  </a:cubicBezTo>
                  <a:close/>
                  <a:moveTo>
                    <a:pt x="4932812" y="1450762"/>
                  </a:moveTo>
                  <a:cubicBezTo>
                    <a:pt x="4532195" y="1450762"/>
                    <a:pt x="4207431" y="1125998"/>
                    <a:pt x="4207431" y="725381"/>
                  </a:cubicBezTo>
                  <a:lnTo>
                    <a:pt x="4207442" y="725156"/>
                  </a:lnTo>
                  <a:lnTo>
                    <a:pt x="4208363" y="725156"/>
                  </a:lnTo>
                  <a:lnTo>
                    <a:pt x="4208386" y="725381"/>
                  </a:lnTo>
                  <a:lnTo>
                    <a:pt x="4208363" y="725606"/>
                  </a:lnTo>
                  <a:lnTo>
                    <a:pt x="4255322" y="725606"/>
                  </a:lnTo>
                  <a:lnTo>
                    <a:pt x="4269064" y="861924"/>
                  </a:lnTo>
                  <a:cubicBezTo>
                    <a:pt x="4332239" y="1170655"/>
                    <a:pt x="4605404" y="1402894"/>
                    <a:pt x="4932812" y="1402894"/>
                  </a:cubicBezTo>
                  <a:cubicBezTo>
                    <a:pt x="5306992" y="1402894"/>
                    <a:pt x="5610325" y="1099561"/>
                    <a:pt x="5610325" y="725381"/>
                  </a:cubicBezTo>
                  <a:lnTo>
                    <a:pt x="5610302" y="725156"/>
                  </a:lnTo>
                  <a:lnTo>
                    <a:pt x="5658182" y="725156"/>
                  </a:lnTo>
                  <a:lnTo>
                    <a:pt x="5658193" y="725381"/>
                  </a:lnTo>
                  <a:cubicBezTo>
                    <a:pt x="5658193" y="1125998"/>
                    <a:pt x="5333429" y="1450762"/>
                    <a:pt x="4932812" y="1450762"/>
                  </a:cubicBezTo>
                  <a:close/>
                  <a:moveTo>
                    <a:pt x="2127320" y="1450763"/>
                  </a:moveTo>
                  <a:cubicBezTo>
                    <a:pt x="1726703" y="1450763"/>
                    <a:pt x="1401938" y="1125999"/>
                    <a:pt x="1401938" y="725382"/>
                  </a:cubicBezTo>
                  <a:lnTo>
                    <a:pt x="1401950" y="725157"/>
                  </a:lnTo>
                  <a:lnTo>
                    <a:pt x="1402870" y="725157"/>
                  </a:lnTo>
                  <a:lnTo>
                    <a:pt x="1402894" y="725382"/>
                  </a:lnTo>
                  <a:lnTo>
                    <a:pt x="1402870" y="725607"/>
                  </a:lnTo>
                  <a:lnTo>
                    <a:pt x="1449830" y="725607"/>
                  </a:lnTo>
                  <a:lnTo>
                    <a:pt x="1463572" y="861925"/>
                  </a:lnTo>
                  <a:cubicBezTo>
                    <a:pt x="1526746" y="1170656"/>
                    <a:pt x="1799912" y="1402895"/>
                    <a:pt x="2127320" y="1402895"/>
                  </a:cubicBezTo>
                  <a:cubicBezTo>
                    <a:pt x="2501500" y="1402895"/>
                    <a:pt x="2804833" y="1099562"/>
                    <a:pt x="2804833" y="725382"/>
                  </a:cubicBezTo>
                  <a:lnTo>
                    <a:pt x="2804810" y="725157"/>
                  </a:lnTo>
                  <a:lnTo>
                    <a:pt x="2805515" y="725157"/>
                  </a:lnTo>
                  <a:lnTo>
                    <a:pt x="2820229" y="579192"/>
                  </a:lnTo>
                  <a:cubicBezTo>
                    <a:pt x="2887868" y="248648"/>
                    <a:pt x="3180333" y="0"/>
                    <a:pt x="3530873" y="0"/>
                  </a:cubicBezTo>
                  <a:cubicBezTo>
                    <a:pt x="3931490" y="0"/>
                    <a:pt x="4256254" y="324764"/>
                    <a:pt x="4256254" y="725381"/>
                  </a:cubicBezTo>
                  <a:lnTo>
                    <a:pt x="4256243" y="725606"/>
                  </a:lnTo>
                  <a:lnTo>
                    <a:pt x="4255322" y="725606"/>
                  </a:lnTo>
                  <a:lnTo>
                    <a:pt x="4255299" y="725381"/>
                  </a:lnTo>
                  <a:lnTo>
                    <a:pt x="4255322" y="725156"/>
                  </a:lnTo>
                  <a:lnTo>
                    <a:pt x="4208363" y="725156"/>
                  </a:lnTo>
                  <a:lnTo>
                    <a:pt x="4194621" y="588839"/>
                  </a:lnTo>
                  <a:cubicBezTo>
                    <a:pt x="4131446" y="280107"/>
                    <a:pt x="3858281" y="47868"/>
                    <a:pt x="3530873" y="47868"/>
                  </a:cubicBezTo>
                  <a:cubicBezTo>
                    <a:pt x="3156693" y="47868"/>
                    <a:pt x="2853360" y="351201"/>
                    <a:pt x="2853360" y="725381"/>
                  </a:cubicBezTo>
                  <a:lnTo>
                    <a:pt x="2853383" y="725606"/>
                  </a:lnTo>
                  <a:lnTo>
                    <a:pt x="2852678" y="725606"/>
                  </a:lnTo>
                  <a:lnTo>
                    <a:pt x="2837964" y="871572"/>
                  </a:lnTo>
                  <a:cubicBezTo>
                    <a:pt x="2770325" y="1202116"/>
                    <a:pt x="2477860" y="1450763"/>
                    <a:pt x="2127320" y="1450763"/>
                  </a:cubicBezTo>
                  <a:close/>
                </a:path>
              </a:pathLst>
            </a:custGeom>
            <a:gradFill>
              <a:gsLst>
                <a:gs pos="56000">
                  <a:schemeClr val="accent6"/>
                </a:gs>
                <a:gs pos="36000">
                  <a:schemeClr val="accent5"/>
                </a:gs>
                <a:gs pos="15000">
                  <a:schemeClr val="accent4"/>
                </a:gs>
                <a:gs pos="100000">
                  <a:schemeClr val="accent3"/>
                </a:gs>
              </a:gsLst>
              <a:lin ang="10800000" scaled="0"/>
            </a:gra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bg1"/>
                </a:solidFill>
              </a:endParaRPr>
            </a:p>
          </p:txBody>
        </p:sp>
        <p:sp>
          <p:nvSpPr>
            <p:cNvPr id="22" name="Oval 21" descr="timeline endpoints">
              <a:extLst>
                <a:ext uri="{FF2B5EF4-FFF2-40B4-BE49-F238E27FC236}">
                  <a16:creationId xmlns:a16="http://schemas.microsoft.com/office/drawing/2014/main" id="{8D2BA49E-8E76-1626-C082-0F0B29E6A6C1}"/>
                </a:ext>
              </a:extLst>
            </p:cNvPr>
            <p:cNvSpPr/>
            <p:nvPr userDrawn="1"/>
          </p:nvSpPr>
          <p:spPr>
            <a:xfrm>
              <a:off x="8863102" y="1496310"/>
              <a:ext cx="137199" cy="137199"/>
            </a:xfrm>
            <a:prstGeom prst="ellipse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Oval 22" descr="timeline endpoints">
              <a:extLst>
                <a:ext uri="{FF2B5EF4-FFF2-40B4-BE49-F238E27FC236}">
                  <a16:creationId xmlns:a16="http://schemas.microsoft.com/office/drawing/2014/main" id="{870CE816-FC7D-CDF1-F5DD-D83DDC380C90}"/>
                </a:ext>
              </a:extLst>
            </p:cNvPr>
            <p:cNvSpPr/>
            <p:nvPr userDrawn="1"/>
          </p:nvSpPr>
          <p:spPr>
            <a:xfrm>
              <a:off x="8863102" y="6031711"/>
              <a:ext cx="137199" cy="137199"/>
            </a:xfrm>
            <a:prstGeom prst="ellipse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4" name="Text Placeholder 17">
            <a:extLst>
              <a:ext uri="{FF2B5EF4-FFF2-40B4-BE49-F238E27FC236}">
                <a16:creationId xmlns:a16="http://schemas.microsoft.com/office/drawing/2014/main" id="{FF44018C-13EE-748B-B820-E02F62C1B2B1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17578" y="1709039"/>
            <a:ext cx="804672" cy="804672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Q1</a:t>
            </a:r>
          </a:p>
        </p:txBody>
      </p:sp>
      <p:sp>
        <p:nvSpPr>
          <p:cNvPr id="25" name="Text Placeholder 17">
            <a:extLst>
              <a:ext uri="{FF2B5EF4-FFF2-40B4-BE49-F238E27FC236}">
                <a16:creationId xmlns:a16="http://schemas.microsoft.com/office/drawing/2014/main" id="{BAF4CB08-A110-AEA1-5307-2871FEE2CA1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417578" y="2854501"/>
            <a:ext cx="804672" cy="804672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Q2</a:t>
            </a:r>
          </a:p>
        </p:txBody>
      </p:sp>
      <p:sp>
        <p:nvSpPr>
          <p:cNvPr id="26" name="Text Placeholder 17">
            <a:extLst>
              <a:ext uri="{FF2B5EF4-FFF2-40B4-BE49-F238E27FC236}">
                <a16:creationId xmlns:a16="http://schemas.microsoft.com/office/drawing/2014/main" id="{A9174361-1319-57DB-45D4-13BE0DB1827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417578" y="3988708"/>
            <a:ext cx="804672" cy="804672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Q3</a:t>
            </a:r>
          </a:p>
        </p:txBody>
      </p:sp>
      <p:sp>
        <p:nvSpPr>
          <p:cNvPr id="27" name="Text Placeholder 17">
            <a:extLst>
              <a:ext uri="{FF2B5EF4-FFF2-40B4-BE49-F238E27FC236}">
                <a16:creationId xmlns:a16="http://schemas.microsoft.com/office/drawing/2014/main" id="{C5889C5B-72CA-D335-92AD-FCB9FEDAB85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17578" y="5122915"/>
            <a:ext cx="804672" cy="804672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Q4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14742123-85C4-4775-80AC-721BD7C1628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80060" y="1776098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E1001174-581F-41A6-864B-D3BE932C2E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80060" y="2111375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6" name="Text Placeholder 48">
            <a:extLst>
              <a:ext uri="{FF2B5EF4-FFF2-40B4-BE49-F238E27FC236}">
                <a16:creationId xmlns:a16="http://schemas.microsoft.com/office/drawing/2014/main" id="{F6AF03D4-E441-4447-876C-A1B030223E2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80060" y="2914739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7" name="Text Placeholder 50">
            <a:extLst>
              <a:ext uri="{FF2B5EF4-FFF2-40B4-BE49-F238E27FC236}">
                <a16:creationId xmlns:a16="http://schemas.microsoft.com/office/drawing/2014/main" id="{679D428E-9700-4E19-8364-70006C3E76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80060" y="3254810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2" name="Text Placeholder 48">
            <a:extLst>
              <a:ext uri="{FF2B5EF4-FFF2-40B4-BE49-F238E27FC236}">
                <a16:creationId xmlns:a16="http://schemas.microsoft.com/office/drawing/2014/main" id="{563D0C18-5125-4D0F-B46D-76AE182B3FA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80060" y="4057987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3" name="Text Placeholder 50">
            <a:extLst>
              <a:ext uri="{FF2B5EF4-FFF2-40B4-BE49-F238E27FC236}">
                <a16:creationId xmlns:a16="http://schemas.microsoft.com/office/drawing/2014/main" id="{10634501-CE83-42B9-8572-5C6B7371086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80060" y="4392591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8" name="Text Placeholder 48">
            <a:extLst>
              <a:ext uri="{FF2B5EF4-FFF2-40B4-BE49-F238E27FC236}">
                <a16:creationId xmlns:a16="http://schemas.microsoft.com/office/drawing/2014/main" id="{120E072F-4FF5-422F-B7FD-BE3DF026010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80060" y="5231920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9" name="Text Placeholder 50">
            <a:extLst>
              <a:ext uri="{FF2B5EF4-FFF2-40B4-BE49-F238E27FC236}">
                <a16:creationId xmlns:a16="http://schemas.microsoft.com/office/drawing/2014/main" id="{E73E6162-F4E3-4F6D-BA12-6B5918E23B8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580060" y="5566524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8" name="Text Placeholder 17">
            <a:extLst>
              <a:ext uri="{FF2B5EF4-FFF2-40B4-BE49-F238E27FC236}">
                <a16:creationId xmlns:a16="http://schemas.microsoft.com/office/drawing/2014/main" id="{D7DE5D79-599D-DFB8-ABE9-922A0E8FCF9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550887" y="1709039"/>
            <a:ext cx="804672" cy="804672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Q1</a:t>
            </a:r>
          </a:p>
        </p:txBody>
      </p:sp>
      <p:sp>
        <p:nvSpPr>
          <p:cNvPr id="29" name="Text Placeholder 17">
            <a:extLst>
              <a:ext uri="{FF2B5EF4-FFF2-40B4-BE49-F238E27FC236}">
                <a16:creationId xmlns:a16="http://schemas.microsoft.com/office/drawing/2014/main" id="{C3CA893D-4ACF-DFF1-9805-37620DBE00F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4550887" y="2854501"/>
            <a:ext cx="804672" cy="804672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Q2</a:t>
            </a:r>
          </a:p>
        </p:txBody>
      </p:sp>
      <p:sp>
        <p:nvSpPr>
          <p:cNvPr id="30" name="Text Placeholder 17">
            <a:extLst>
              <a:ext uri="{FF2B5EF4-FFF2-40B4-BE49-F238E27FC236}">
                <a16:creationId xmlns:a16="http://schemas.microsoft.com/office/drawing/2014/main" id="{1547E96D-DC67-55BA-2A08-4A74F1C63C2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550887" y="3988708"/>
            <a:ext cx="804672" cy="804672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Q3</a:t>
            </a:r>
          </a:p>
        </p:txBody>
      </p:sp>
      <p:sp>
        <p:nvSpPr>
          <p:cNvPr id="31" name="Text Placeholder 17">
            <a:extLst>
              <a:ext uri="{FF2B5EF4-FFF2-40B4-BE49-F238E27FC236}">
                <a16:creationId xmlns:a16="http://schemas.microsoft.com/office/drawing/2014/main" id="{FA1E7B28-3ADC-1890-14E4-6F9A13C95C0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4550887" y="5122915"/>
            <a:ext cx="804672" cy="804672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Q4</a:t>
            </a:r>
          </a:p>
        </p:txBody>
      </p:sp>
      <p:sp>
        <p:nvSpPr>
          <p:cNvPr id="52" name="Text Placeholder 48">
            <a:extLst>
              <a:ext uri="{FF2B5EF4-FFF2-40B4-BE49-F238E27FC236}">
                <a16:creationId xmlns:a16="http://schemas.microsoft.com/office/drawing/2014/main" id="{2B649793-2AFC-43EE-8172-0EAB326F11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74540" y="1776098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3" name="Text Placeholder 50">
            <a:extLst>
              <a:ext uri="{FF2B5EF4-FFF2-40B4-BE49-F238E27FC236}">
                <a16:creationId xmlns:a16="http://schemas.microsoft.com/office/drawing/2014/main" id="{5B27745F-27CA-45D0-BE8E-A9C3B168F4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674540" y="2111375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8" name="Text Placeholder 48">
            <a:extLst>
              <a:ext uri="{FF2B5EF4-FFF2-40B4-BE49-F238E27FC236}">
                <a16:creationId xmlns:a16="http://schemas.microsoft.com/office/drawing/2014/main" id="{5B64A0D9-EA5C-4EC1-981A-0FD223A62FB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74540" y="2914739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7F9CD6F4-7AEE-42A4-B26D-96BE3E9003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674540" y="3254810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4" name="Text Placeholder 48">
            <a:extLst>
              <a:ext uri="{FF2B5EF4-FFF2-40B4-BE49-F238E27FC236}">
                <a16:creationId xmlns:a16="http://schemas.microsoft.com/office/drawing/2014/main" id="{54844B85-1B28-4340-AA8C-10A0C2A36C9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674540" y="4057987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5" name="Text Placeholder 50">
            <a:extLst>
              <a:ext uri="{FF2B5EF4-FFF2-40B4-BE49-F238E27FC236}">
                <a16:creationId xmlns:a16="http://schemas.microsoft.com/office/drawing/2014/main" id="{31BB84F0-3823-46DB-BCEF-5EF3F8E680C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674540" y="4392591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0" name="Text Placeholder 48">
            <a:extLst>
              <a:ext uri="{FF2B5EF4-FFF2-40B4-BE49-F238E27FC236}">
                <a16:creationId xmlns:a16="http://schemas.microsoft.com/office/drawing/2014/main" id="{C9938F8E-67A2-401C-882C-ED04C7E5224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674540" y="5231920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1" name="Text Placeholder 50">
            <a:extLst>
              <a:ext uri="{FF2B5EF4-FFF2-40B4-BE49-F238E27FC236}">
                <a16:creationId xmlns:a16="http://schemas.microsoft.com/office/drawing/2014/main" id="{E683DBE3-DCA5-4538-A253-E60ED2C4B62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74540" y="5566524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Text Placeholder 17">
            <a:extLst>
              <a:ext uri="{FF2B5EF4-FFF2-40B4-BE49-F238E27FC236}">
                <a16:creationId xmlns:a16="http://schemas.microsoft.com/office/drawing/2014/main" id="{B373CF34-717A-BA57-91E4-2577FD317FE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524917" y="1709039"/>
            <a:ext cx="804672" cy="804672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Q1</a:t>
            </a:r>
          </a:p>
        </p:txBody>
      </p:sp>
      <p:sp>
        <p:nvSpPr>
          <p:cNvPr id="33" name="Text Placeholder 17">
            <a:extLst>
              <a:ext uri="{FF2B5EF4-FFF2-40B4-BE49-F238E27FC236}">
                <a16:creationId xmlns:a16="http://schemas.microsoft.com/office/drawing/2014/main" id="{411A0259-BEF2-E04F-DD42-1C1A80D357D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524917" y="2854501"/>
            <a:ext cx="804672" cy="804672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Q2</a:t>
            </a:r>
          </a:p>
        </p:txBody>
      </p:sp>
      <p:sp>
        <p:nvSpPr>
          <p:cNvPr id="34" name="Text Placeholder 17">
            <a:extLst>
              <a:ext uri="{FF2B5EF4-FFF2-40B4-BE49-F238E27FC236}">
                <a16:creationId xmlns:a16="http://schemas.microsoft.com/office/drawing/2014/main" id="{44B6D202-4D05-9FD2-4B6F-3D8B92934EE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524917" y="3988708"/>
            <a:ext cx="804672" cy="804672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Q3</a:t>
            </a:r>
          </a:p>
        </p:txBody>
      </p:sp>
      <p:sp>
        <p:nvSpPr>
          <p:cNvPr id="35" name="Text Placeholder 17">
            <a:extLst>
              <a:ext uri="{FF2B5EF4-FFF2-40B4-BE49-F238E27FC236}">
                <a16:creationId xmlns:a16="http://schemas.microsoft.com/office/drawing/2014/main" id="{1A4D00E5-D3FF-BC23-98FB-5B61AEFB323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524917" y="5122915"/>
            <a:ext cx="804672" cy="804672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/>
              <a:t>Q4</a:t>
            </a:r>
          </a:p>
        </p:txBody>
      </p:sp>
      <p:sp>
        <p:nvSpPr>
          <p:cNvPr id="54" name="Text Placeholder 48">
            <a:extLst>
              <a:ext uri="{FF2B5EF4-FFF2-40B4-BE49-F238E27FC236}">
                <a16:creationId xmlns:a16="http://schemas.microsoft.com/office/drawing/2014/main" id="{58782C77-F426-4586-AF09-D07E1E8737F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697900" y="1776098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55" name="Text Placeholder 50">
            <a:extLst>
              <a:ext uri="{FF2B5EF4-FFF2-40B4-BE49-F238E27FC236}">
                <a16:creationId xmlns:a16="http://schemas.microsoft.com/office/drawing/2014/main" id="{E04DA729-6A59-4BC5-8955-DF4D12F125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97900" y="2111375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0" name="Text Placeholder 48">
            <a:extLst>
              <a:ext uri="{FF2B5EF4-FFF2-40B4-BE49-F238E27FC236}">
                <a16:creationId xmlns:a16="http://schemas.microsoft.com/office/drawing/2014/main" id="{82EA5B58-66CC-4197-BAC3-D0A39558DB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97900" y="2914739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B76C47B4-A585-4CAC-933A-2E6D1938D17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97900" y="3254810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48">
            <a:extLst>
              <a:ext uri="{FF2B5EF4-FFF2-40B4-BE49-F238E27FC236}">
                <a16:creationId xmlns:a16="http://schemas.microsoft.com/office/drawing/2014/main" id="{D4D4EE7B-E029-47B3-BC18-D53E810711C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697900" y="4057987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67" name="Text Placeholder 50">
            <a:extLst>
              <a:ext uri="{FF2B5EF4-FFF2-40B4-BE49-F238E27FC236}">
                <a16:creationId xmlns:a16="http://schemas.microsoft.com/office/drawing/2014/main" id="{C088BE45-14DC-4551-A5FC-93D0BA9918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97900" y="4392591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2" name="Text Placeholder 48">
            <a:extLst>
              <a:ext uri="{FF2B5EF4-FFF2-40B4-BE49-F238E27FC236}">
                <a16:creationId xmlns:a16="http://schemas.microsoft.com/office/drawing/2014/main" id="{6F8B9E2C-BE06-4536-A348-4640A2DA1BF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697900" y="5231920"/>
            <a:ext cx="2286000" cy="302186"/>
          </a:xfrm>
        </p:spPr>
        <p:txBody>
          <a:bodyPr>
            <a:noAutofit/>
          </a:bodyPr>
          <a:lstStyle>
            <a:lvl1pPr marL="0" indent="0">
              <a:buNone/>
              <a:defRPr sz="18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73" name="Text Placeholder 50">
            <a:extLst>
              <a:ext uri="{FF2B5EF4-FFF2-40B4-BE49-F238E27FC236}">
                <a16:creationId xmlns:a16="http://schemas.microsoft.com/office/drawing/2014/main" id="{B9A57CE7-FAE2-490F-A8F8-402B5F3A74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697900" y="5566524"/>
            <a:ext cx="2286000" cy="706438"/>
          </a:xfr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11913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44" userDrawn="1">
          <p15:clr>
            <a:srgbClr val="FBAE40"/>
          </p15:clr>
        </p15:guide>
        <p15:guide id="2" pos="5112">
          <p15:clr>
            <a:srgbClr val="FBAE40"/>
          </p15:clr>
        </p15:guide>
        <p15:guide id="4" pos="5256">
          <p15:clr>
            <a:srgbClr val="5ACBF0"/>
          </p15:clr>
        </p15:guide>
        <p15:guide id="5" pos="4968" userDrawn="1">
          <p15:clr>
            <a:srgbClr val="5ACBF0"/>
          </p15:clr>
        </p15:guide>
        <p15:guide id="6" pos="2688" userDrawn="1">
          <p15:clr>
            <a:srgbClr val="5ACBF0"/>
          </p15:clr>
        </p15:guide>
        <p15:guide id="7" pos="2400" userDrawn="1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BC6ED5-DBEC-4BA5-9BFE-9A5E0ED8D8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0124" y="457199"/>
            <a:ext cx="11731752" cy="1176055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E4AF8E1-6D3D-7A31-0DD3-7B583B821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320120" y="2020391"/>
            <a:ext cx="9378501" cy="2410190"/>
            <a:chOff x="1320120" y="2020391"/>
            <a:chExt cx="9378501" cy="2410190"/>
          </a:xfrm>
        </p:grpSpPr>
        <p:sp>
          <p:nvSpPr>
            <p:cNvPr id="8" name="Freeform: Shape 7" descr="timeline ">
              <a:extLst>
                <a:ext uri="{FF2B5EF4-FFF2-40B4-BE49-F238E27FC236}">
                  <a16:creationId xmlns:a16="http://schemas.microsoft.com/office/drawing/2014/main" id="{95FFD2E4-8235-F2BF-A205-9D552619322C}"/>
                </a:ext>
              </a:extLst>
            </p:cNvPr>
            <p:cNvSpPr/>
            <p:nvPr/>
          </p:nvSpPr>
          <p:spPr>
            <a:xfrm flipH="1" flipV="1">
              <a:off x="1392439" y="2020391"/>
              <a:ext cx="9252295" cy="2410190"/>
            </a:xfrm>
            <a:custGeom>
              <a:avLst/>
              <a:gdLst>
                <a:gd name="connsiteX0" fmla="*/ 1192508 w 9252295"/>
                <a:gd name="connsiteY0" fmla="*/ 2410190 h 2410190"/>
                <a:gd name="connsiteX1" fmla="*/ 0 w 9252295"/>
                <a:gd name="connsiteY1" fmla="*/ 1217682 h 2410190"/>
                <a:gd name="connsiteX2" fmla="*/ 1107 w 9252295"/>
                <a:gd name="connsiteY2" fmla="*/ 1206703 h 2410190"/>
                <a:gd name="connsiteX3" fmla="*/ 96158 w 9252295"/>
                <a:gd name="connsiteY3" fmla="*/ 1206703 h 2410190"/>
                <a:gd name="connsiteX4" fmla="*/ 95051 w 9252295"/>
                <a:gd name="connsiteY4" fmla="*/ 1217682 h 2410190"/>
                <a:gd name="connsiteX5" fmla="*/ 1192508 w 9252295"/>
                <a:gd name="connsiteY5" fmla="*/ 2315139 h 2410190"/>
                <a:gd name="connsiteX6" fmla="*/ 2289965 w 9252295"/>
                <a:gd name="connsiteY6" fmla="*/ 1217682 h 2410190"/>
                <a:gd name="connsiteX7" fmla="*/ 2289554 w 9252295"/>
                <a:gd name="connsiteY7" fmla="*/ 1209531 h 2410190"/>
                <a:gd name="connsiteX8" fmla="*/ 2290085 w 9252295"/>
                <a:gd name="connsiteY8" fmla="*/ 1209531 h 2410190"/>
                <a:gd name="connsiteX9" fmla="*/ 2295831 w 9252295"/>
                <a:gd name="connsiteY9" fmla="*/ 1095755 h 2410190"/>
                <a:gd name="connsiteX10" fmla="*/ 3482182 w 9252295"/>
                <a:gd name="connsiteY10" fmla="*/ 25174 h 2410190"/>
                <a:gd name="connsiteX11" fmla="*/ 4668533 w 9252295"/>
                <a:gd name="connsiteY11" fmla="*/ 1095755 h 2410190"/>
                <a:gd name="connsiteX12" fmla="*/ 4674278 w 9252295"/>
                <a:gd name="connsiteY12" fmla="*/ 1209531 h 2410190"/>
                <a:gd name="connsiteX13" fmla="*/ 4673516 w 9252295"/>
                <a:gd name="connsiteY13" fmla="*/ 1209531 h 2410190"/>
                <a:gd name="connsiteX14" fmla="*/ 4678322 w 9252295"/>
                <a:gd name="connsiteY14" fmla="*/ 1304717 h 2410190"/>
                <a:gd name="connsiteX15" fmla="*/ 5770114 w 9252295"/>
                <a:gd name="connsiteY15" fmla="*/ 2289966 h 2410190"/>
                <a:gd name="connsiteX16" fmla="*/ 6861904 w 9252295"/>
                <a:gd name="connsiteY16" fmla="*/ 1304717 h 2410190"/>
                <a:gd name="connsiteX17" fmla="*/ 6867159 w 9252295"/>
                <a:gd name="connsiteY17" fmla="*/ 1200660 h 2410190"/>
                <a:gd name="connsiteX18" fmla="*/ 6867690 w 9252295"/>
                <a:gd name="connsiteY18" fmla="*/ 1200660 h 2410190"/>
                <a:gd name="connsiteX19" fmla="*/ 6867279 w 9252295"/>
                <a:gd name="connsiteY19" fmla="*/ 1192508 h 2410190"/>
                <a:gd name="connsiteX20" fmla="*/ 8059787 w 9252295"/>
                <a:gd name="connsiteY20" fmla="*/ 0 h 2410190"/>
                <a:gd name="connsiteX21" fmla="*/ 9252295 w 9252295"/>
                <a:gd name="connsiteY21" fmla="*/ 1192508 h 2410190"/>
                <a:gd name="connsiteX22" fmla="*/ 9251964 w 9252295"/>
                <a:gd name="connsiteY22" fmla="*/ 1195794 h 2410190"/>
                <a:gd name="connsiteX23" fmla="*/ 9156913 w 9252295"/>
                <a:gd name="connsiteY23" fmla="*/ 1195794 h 2410190"/>
                <a:gd name="connsiteX24" fmla="*/ 9157244 w 9252295"/>
                <a:gd name="connsiteY24" fmla="*/ 1192508 h 2410190"/>
                <a:gd name="connsiteX25" fmla="*/ 8059787 w 9252295"/>
                <a:gd name="connsiteY25" fmla="*/ 95051 h 2410190"/>
                <a:gd name="connsiteX26" fmla="*/ 6962330 w 9252295"/>
                <a:gd name="connsiteY26" fmla="*/ 1192508 h 2410190"/>
                <a:gd name="connsiteX27" fmla="*/ 6962741 w 9252295"/>
                <a:gd name="connsiteY27" fmla="*/ 1200660 h 2410190"/>
                <a:gd name="connsiteX28" fmla="*/ 6962209 w 9252295"/>
                <a:gd name="connsiteY28" fmla="*/ 1200660 h 2410190"/>
                <a:gd name="connsiteX29" fmla="*/ 6956464 w 9252295"/>
                <a:gd name="connsiteY29" fmla="*/ 1314435 h 2410190"/>
                <a:gd name="connsiteX30" fmla="*/ 5770114 w 9252295"/>
                <a:gd name="connsiteY30" fmla="*/ 2385016 h 2410190"/>
                <a:gd name="connsiteX31" fmla="*/ 4583763 w 9252295"/>
                <a:gd name="connsiteY31" fmla="*/ 1314435 h 2410190"/>
                <a:gd name="connsiteX32" fmla="*/ 4578017 w 9252295"/>
                <a:gd name="connsiteY32" fmla="*/ 1200660 h 2410190"/>
                <a:gd name="connsiteX33" fmla="*/ 4578780 w 9252295"/>
                <a:gd name="connsiteY33" fmla="*/ 1200660 h 2410190"/>
                <a:gd name="connsiteX34" fmla="*/ 4573974 w 9252295"/>
                <a:gd name="connsiteY34" fmla="*/ 1105474 h 2410190"/>
                <a:gd name="connsiteX35" fmla="*/ 3482182 w 9252295"/>
                <a:gd name="connsiteY35" fmla="*/ 120225 h 2410190"/>
                <a:gd name="connsiteX36" fmla="*/ 2390391 w 9252295"/>
                <a:gd name="connsiteY36" fmla="*/ 1105474 h 2410190"/>
                <a:gd name="connsiteX37" fmla="*/ 2385136 w 9252295"/>
                <a:gd name="connsiteY37" fmla="*/ 1209531 h 2410190"/>
                <a:gd name="connsiteX38" fmla="*/ 2384604 w 9252295"/>
                <a:gd name="connsiteY38" fmla="*/ 1209531 h 2410190"/>
                <a:gd name="connsiteX39" fmla="*/ 2385016 w 9252295"/>
                <a:gd name="connsiteY39" fmla="*/ 1217682 h 2410190"/>
                <a:gd name="connsiteX40" fmla="*/ 1192508 w 9252295"/>
                <a:gd name="connsiteY40" fmla="*/ 2410190 h 2410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252295" h="2410190">
                  <a:moveTo>
                    <a:pt x="1192508" y="2410190"/>
                  </a:moveTo>
                  <a:cubicBezTo>
                    <a:pt x="533904" y="2410190"/>
                    <a:pt x="0" y="1876286"/>
                    <a:pt x="0" y="1217682"/>
                  </a:cubicBezTo>
                  <a:lnTo>
                    <a:pt x="1107" y="1206703"/>
                  </a:lnTo>
                  <a:lnTo>
                    <a:pt x="96158" y="1206703"/>
                  </a:lnTo>
                  <a:lnTo>
                    <a:pt x="95051" y="1217682"/>
                  </a:lnTo>
                  <a:cubicBezTo>
                    <a:pt x="95051" y="1823791"/>
                    <a:pt x="586400" y="2315139"/>
                    <a:pt x="1192508" y="2315139"/>
                  </a:cubicBezTo>
                  <a:cubicBezTo>
                    <a:pt x="1798616" y="2315139"/>
                    <a:pt x="2289965" y="1823791"/>
                    <a:pt x="2289965" y="1217682"/>
                  </a:cubicBezTo>
                  <a:lnTo>
                    <a:pt x="2289554" y="1209531"/>
                  </a:lnTo>
                  <a:lnTo>
                    <a:pt x="2290085" y="1209531"/>
                  </a:lnTo>
                  <a:lnTo>
                    <a:pt x="2295831" y="1095755"/>
                  </a:lnTo>
                  <a:cubicBezTo>
                    <a:pt x="2356899" y="494427"/>
                    <a:pt x="2864742" y="25174"/>
                    <a:pt x="3482182" y="25174"/>
                  </a:cubicBezTo>
                  <a:cubicBezTo>
                    <a:pt x="4099623" y="25174"/>
                    <a:pt x="4607465" y="494427"/>
                    <a:pt x="4668533" y="1095755"/>
                  </a:cubicBezTo>
                  <a:lnTo>
                    <a:pt x="4674278" y="1209531"/>
                  </a:lnTo>
                  <a:lnTo>
                    <a:pt x="4673516" y="1209531"/>
                  </a:lnTo>
                  <a:lnTo>
                    <a:pt x="4678322" y="1304717"/>
                  </a:lnTo>
                  <a:cubicBezTo>
                    <a:pt x="4734523" y="1858116"/>
                    <a:pt x="5201886" y="2289966"/>
                    <a:pt x="5770114" y="2289966"/>
                  </a:cubicBezTo>
                  <a:cubicBezTo>
                    <a:pt x="6338340" y="2289966"/>
                    <a:pt x="6805704" y="1858116"/>
                    <a:pt x="6861904" y="1304717"/>
                  </a:cubicBezTo>
                  <a:lnTo>
                    <a:pt x="6867159" y="1200660"/>
                  </a:lnTo>
                  <a:lnTo>
                    <a:pt x="6867690" y="1200660"/>
                  </a:lnTo>
                  <a:lnTo>
                    <a:pt x="6867279" y="1192508"/>
                  </a:lnTo>
                  <a:cubicBezTo>
                    <a:pt x="6867279" y="533905"/>
                    <a:pt x="7401183" y="0"/>
                    <a:pt x="8059787" y="0"/>
                  </a:cubicBezTo>
                  <a:cubicBezTo>
                    <a:pt x="8718390" y="0"/>
                    <a:pt x="9252295" y="533905"/>
                    <a:pt x="9252295" y="1192508"/>
                  </a:cubicBezTo>
                  <a:lnTo>
                    <a:pt x="9251964" y="1195794"/>
                  </a:lnTo>
                  <a:lnTo>
                    <a:pt x="9156913" y="1195794"/>
                  </a:lnTo>
                  <a:lnTo>
                    <a:pt x="9157244" y="1192508"/>
                  </a:lnTo>
                  <a:cubicBezTo>
                    <a:pt x="9157244" y="586400"/>
                    <a:pt x="8665895" y="95051"/>
                    <a:pt x="8059787" y="95051"/>
                  </a:cubicBezTo>
                  <a:cubicBezTo>
                    <a:pt x="7453679" y="95051"/>
                    <a:pt x="6962330" y="586400"/>
                    <a:pt x="6962330" y="1192508"/>
                  </a:cubicBezTo>
                  <a:lnTo>
                    <a:pt x="6962741" y="1200660"/>
                  </a:lnTo>
                  <a:lnTo>
                    <a:pt x="6962209" y="1200660"/>
                  </a:lnTo>
                  <a:lnTo>
                    <a:pt x="6956464" y="1314435"/>
                  </a:lnTo>
                  <a:cubicBezTo>
                    <a:pt x="6895396" y="1915764"/>
                    <a:pt x="6387554" y="2385016"/>
                    <a:pt x="5770114" y="2385016"/>
                  </a:cubicBezTo>
                  <a:cubicBezTo>
                    <a:pt x="5152672" y="2385016"/>
                    <a:pt x="4644831" y="1915764"/>
                    <a:pt x="4583763" y="1314435"/>
                  </a:cubicBezTo>
                  <a:lnTo>
                    <a:pt x="4578017" y="1200660"/>
                  </a:lnTo>
                  <a:lnTo>
                    <a:pt x="4578780" y="1200660"/>
                  </a:lnTo>
                  <a:lnTo>
                    <a:pt x="4573974" y="1105474"/>
                  </a:lnTo>
                  <a:cubicBezTo>
                    <a:pt x="4517772" y="552075"/>
                    <a:pt x="4050409" y="120225"/>
                    <a:pt x="3482182" y="120225"/>
                  </a:cubicBezTo>
                  <a:cubicBezTo>
                    <a:pt x="2913956" y="120225"/>
                    <a:pt x="2446592" y="552075"/>
                    <a:pt x="2390391" y="1105474"/>
                  </a:cubicBezTo>
                  <a:lnTo>
                    <a:pt x="2385136" y="1209531"/>
                  </a:lnTo>
                  <a:lnTo>
                    <a:pt x="2384604" y="1209531"/>
                  </a:lnTo>
                  <a:lnTo>
                    <a:pt x="2385016" y="1217682"/>
                  </a:lnTo>
                  <a:cubicBezTo>
                    <a:pt x="2385016" y="1876286"/>
                    <a:pt x="1851111" y="2410190"/>
                    <a:pt x="1192508" y="2410190"/>
                  </a:cubicBezTo>
                  <a:close/>
                </a:path>
              </a:pathLst>
            </a:custGeom>
            <a:gradFill flip="none" rotWithShape="1">
              <a:gsLst>
                <a:gs pos="61000">
                  <a:schemeClr val="accent6"/>
                </a:gs>
                <a:gs pos="39000">
                  <a:schemeClr val="accent5"/>
                </a:gs>
                <a:gs pos="18000">
                  <a:schemeClr val="accent4"/>
                </a:gs>
                <a:gs pos="92000">
                  <a:schemeClr val="accent3"/>
                </a:gs>
              </a:gsLst>
              <a:lin ang="10800000" scaled="0"/>
              <a:tileRect/>
            </a:gra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4000" dirty="0">
                <a:solidFill>
                  <a:schemeClr val="accent2"/>
                </a:solidFill>
              </a:endParaRPr>
            </a:p>
          </p:txBody>
        </p:sp>
        <p:sp>
          <p:nvSpPr>
            <p:cNvPr id="9" name="Oval 8" descr="timeline endpoints">
              <a:extLst>
                <a:ext uri="{FF2B5EF4-FFF2-40B4-BE49-F238E27FC236}">
                  <a16:creationId xmlns:a16="http://schemas.microsoft.com/office/drawing/2014/main" id="{FD500365-FF2B-BD97-E160-2EE37926D791}"/>
                </a:ext>
              </a:extLst>
            </p:cNvPr>
            <p:cNvSpPr/>
            <p:nvPr/>
          </p:nvSpPr>
          <p:spPr>
            <a:xfrm>
              <a:off x="1320120" y="3149771"/>
              <a:ext cx="218092" cy="218092"/>
            </a:xfrm>
            <a:prstGeom prst="ellipse">
              <a:avLst/>
            </a:prstGeom>
            <a:solidFill>
              <a:schemeClr val="accent4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Oval 9" descr="timeline endpoints">
              <a:extLst>
                <a:ext uri="{FF2B5EF4-FFF2-40B4-BE49-F238E27FC236}">
                  <a16:creationId xmlns:a16="http://schemas.microsoft.com/office/drawing/2014/main" id="{34C8CF17-1B0C-28D1-6E4D-5187FFFDCE2D}"/>
                </a:ext>
              </a:extLst>
            </p:cNvPr>
            <p:cNvSpPr/>
            <p:nvPr/>
          </p:nvSpPr>
          <p:spPr>
            <a:xfrm>
              <a:off x="10480529" y="3149771"/>
              <a:ext cx="218092" cy="218092"/>
            </a:xfrm>
            <a:prstGeom prst="ellipse">
              <a:avLst/>
            </a:prstGeom>
            <a:solidFill>
              <a:schemeClr val="accent3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0A472"/>
                </a:solidFill>
              </a:endParaRP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8AC32E-428F-9A0A-3195-B3423A2C93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980355" y="2660943"/>
            <a:ext cx="1161288" cy="1161288"/>
          </a:xfrm>
          <a:prstGeom prst="ellipse">
            <a:avLst/>
          </a:prstGeom>
          <a:ln w="38100">
            <a:solidFill>
              <a:schemeClr val="accent4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4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Q1</a:t>
            </a:r>
          </a:p>
        </p:txBody>
      </p:sp>
      <p:sp>
        <p:nvSpPr>
          <p:cNvPr id="18" name="Text Placeholder 48">
            <a:extLst>
              <a:ext uri="{FF2B5EF4-FFF2-40B4-BE49-F238E27FC236}">
                <a16:creationId xmlns:a16="http://schemas.microsoft.com/office/drawing/2014/main" id="{D127D48E-3E09-48C7-AB33-FBD643EFA5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23914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4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9" name="Text Placeholder 50">
            <a:extLst>
              <a:ext uri="{FF2B5EF4-FFF2-40B4-BE49-F238E27FC236}">
                <a16:creationId xmlns:a16="http://schemas.microsoft.com/office/drawing/2014/main" id="{A1B91BF4-B790-4F67-98EB-FE905527BF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23914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38A1666A-610A-35B4-038A-027C26F293C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279505" y="2660943"/>
            <a:ext cx="1161288" cy="1161288"/>
          </a:xfrm>
          <a:prstGeom prst="ellipse">
            <a:avLst/>
          </a:prstGeom>
          <a:ln w="38100">
            <a:solidFill>
              <a:schemeClr val="accent5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5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Q2</a:t>
            </a:r>
          </a:p>
        </p:txBody>
      </p:sp>
      <p:sp>
        <p:nvSpPr>
          <p:cNvPr id="20" name="Text Placeholder 48">
            <a:extLst>
              <a:ext uri="{FF2B5EF4-FFF2-40B4-BE49-F238E27FC236}">
                <a16:creationId xmlns:a16="http://schemas.microsoft.com/office/drawing/2014/main" id="{CCA5F33F-1634-427F-92BF-99A5ED52A4B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4076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1" name="Text Placeholder 50">
            <a:extLst>
              <a:ext uri="{FF2B5EF4-FFF2-40B4-BE49-F238E27FC236}">
                <a16:creationId xmlns:a16="http://schemas.microsoft.com/office/drawing/2014/main" id="{084F28D2-C99C-44DC-95CF-A18847F3B61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34076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3FDDA6AC-3BDE-259D-EBBE-6A7B12A217C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78655" y="2660943"/>
            <a:ext cx="1161288" cy="1161288"/>
          </a:xfrm>
          <a:prstGeom prst="ellipse">
            <a:avLst/>
          </a:prstGeom>
          <a:ln w="38100">
            <a:solidFill>
              <a:schemeClr val="accent6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6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Q3</a:t>
            </a:r>
          </a:p>
        </p:txBody>
      </p:sp>
      <p:sp>
        <p:nvSpPr>
          <p:cNvPr id="22" name="Text Placeholder 48">
            <a:extLst>
              <a:ext uri="{FF2B5EF4-FFF2-40B4-BE49-F238E27FC236}">
                <a16:creationId xmlns:a16="http://schemas.microsoft.com/office/drawing/2014/main" id="{2402522A-E098-4FB5-B454-D6FC98D90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44238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6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3" name="Text Placeholder 50">
            <a:extLst>
              <a:ext uri="{FF2B5EF4-FFF2-40B4-BE49-F238E27FC236}">
                <a16:creationId xmlns:a16="http://schemas.microsoft.com/office/drawing/2014/main" id="{18CF51EA-CDE2-4AA1-83CB-9DC6E212C3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44238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DFBC172-3AC7-02D5-403B-5AB8BAB3494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877805" y="2644842"/>
            <a:ext cx="1161288" cy="1161288"/>
          </a:xfrm>
          <a:prstGeom prst="ellipse">
            <a:avLst/>
          </a:prstGeom>
          <a:ln w="38100">
            <a:solidFill>
              <a:schemeClr val="accent3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 sz="3200" cap="all" baseline="0">
                <a:solidFill>
                  <a:schemeClr val="accent3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400"/>
            </a:lvl3pPr>
            <a:lvl4pPr marL="1371600" indent="0" algn="ctr">
              <a:buNone/>
              <a:defRPr sz="1200"/>
            </a:lvl4pPr>
            <a:lvl5pPr marL="1828800" indent="0" algn="ctr">
              <a:buNone/>
              <a:defRPr sz="1200"/>
            </a:lvl5pPr>
          </a:lstStyle>
          <a:p>
            <a:pPr lvl="0"/>
            <a:r>
              <a:rPr lang="en-US" dirty="0"/>
              <a:t>Q4</a:t>
            </a:r>
          </a:p>
        </p:txBody>
      </p:sp>
      <p:sp>
        <p:nvSpPr>
          <p:cNvPr id="24" name="Text Placeholder 48">
            <a:extLst>
              <a:ext uri="{FF2B5EF4-FFF2-40B4-BE49-F238E27FC236}">
                <a16:creationId xmlns:a16="http://schemas.microsoft.com/office/drawing/2014/main" id="{FE2BFCE7-D8D1-42B7-97F2-78B1D2CB5F8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54400" y="4817717"/>
            <a:ext cx="1796396" cy="302186"/>
          </a:xfrm>
        </p:spPr>
        <p:txBody>
          <a:bodyPr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5" name="Text Placeholder 50">
            <a:extLst>
              <a:ext uri="{FF2B5EF4-FFF2-40B4-BE49-F238E27FC236}">
                <a16:creationId xmlns:a16="http://schemas.microsoft.com/office/drawing/2014/main" id="{0C4E8DE7-5691-4470-BC2C-F9F6532248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54400" y="5210963"/>
            <a:ext cx="1813567" cy="706438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1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52674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047845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7955436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222057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993300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946792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798817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8882012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1909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12/13/24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8630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1" r:id="rId6"/>
    <p:sldLayoutId id="2147483777" r:id="rId7"/>
    <p:sldLayoutId id="2147483778" r:id="rId8"/>
    <p:sldLayoutId id="2147483779" r:id="rId9"/>
    <p:sldLayoutId id="2147483780" r:id="rId10"/>
    <p:sldLayoutId id="2147483782" r:id="rId11"/>
  </p:sldLayoutIdLst>
  <p:transition spd="slow">
    <p:push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3093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0124" y="1825625"/>
            <a:ext cx="1173175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01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FDAD0-21E9-42D0-8C63-C6563197FC13}" type="datetimeFigureOut">
              <a:rPr lang="en-US" smtClean="0"/>
              <a:t>12/13/24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9280" y="6356350"/>
            <a:ext cx="5933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1867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E3823-CC86-4AC6-95C0-DC3ECA80FD88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84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65" r:id="rId2"/>
  </p:sldLayoutIdLst>
  <p:txStyles>
    <p:titleStyle>
      <a:lvl1pPr algn="ctr" defTabSz="914400" rtl="0" eaLnBrk="1" latinLnBrk="0" hangingPunct="1">
        <a:lnSpc>
          <a:spcPct val="90000"/>
        </a:lnSpc>
        <a:spcBef>
          <a:spcPts val="100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4.png"/><Relationship Id="rId5" Type="http://schemas.openxmlformats.org/officeDocument/2006/relationships/hyperlink" Target="https://frontend-service-image-771804227712.us-central1.run.app/" TargetMode="Externa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sv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5" Type="http://schemas.openxmlformats.org/officeDocument/2006/relationships/image" Target="../media/image2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Relationship Id="rId1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3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magine che contiene creatività&#10;&#10;Descrizione generata automaticamente">
            <a:extLst>
              <a:ext uri="{FF2B5EF4-FFF2-40B4-BE49-F238E27FC236}">
                <a16:creationId xmlns:a16="http://schemas.microsoft.com/office/drawing/2014/main" id="{44728CAF-9F0D-A372-7302-55C6558C8B5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23987"/>
          <a:stretch/>
        </p:blipFill>
        <p:spPr>
          <a:xfrm>
            <a:off x="1" y="10"/>
            <a:ext cx="12191998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118982"/>
            <a:ext cx="7537704" cy="2462668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3FF3E73-0639-BCD3-DC72-3429D6D7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504" y="3377272"/>
            <a:ext cx="6667899" cy="1229306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tx1"/>
                </a:solidFill>
              </a:rPr>
              <a:t>Predictive Analytics for Software Project Management</a:t>
            </a:r>
            <a:endParaRPr lang="it-IT" sz="3600" dirty="0">
              <a:solidFill>
                <a:schemeClr val="tx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52930FB-84A8-F88B-220A-2D4BCBCA3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3504" y="4707487"/>
            <a:ext cx="6470693" cy="6052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it-IT" sz="1400" dirty="0"/>
              <a:t>Mattia Tritto</a:t>
            </a:r>
            <a:br>
              <a:rPr lang="it-IT" sz="1400" dirty="0"/>
            </a:br>
            <a:r>
              <a:rPr lang="it-IT" sz="1400" dirty="0"/>
              <a:t>Rossella Tritto</a:t>
            </a:r>
          </a:p>
        </p:txBody>
      </p:sp>
      <p:cxnSp>
        <p:nvCxnSpPr>
          <p:cNvPr id="20" name="!!Straight Connector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72429" y="4641183"/>
            <a:ext cx="63093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390A367-0330-4E03-9D5F-40308A7975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CC0C2A53-02C4-BFD6-F676-A22BB9743F5A}"/>
              </a:ext>
            </a:extLst>
          </p:cNvPr>
          <p:cNvCxnSpPr/>
          <p:nvPr/>
        </p:nvCxnSpPr>
        <p:spPr>
          <a:xfrm flipH="1">
            <a:off x="422785" y="4642676"/>
            <a:ext cx="36000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3765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98ED91-BB11-CC35-5C9D-B6B537838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Software Architecture</a:t>
            </a:r>
          </a:p>
        </p:txBody>
      </p:sp>
      <p:pic>
        <p:nvPicPr>
          <p:cNvPr id="5" name="Segnaposto contenuto 4" descr="Immagine che contiene diagramma, testo, schermata, linea&#10;&#10;Descrizione generata automaticamente">
            <a:extLst>
              <a:ext uri="{FF2B5EF4-FFF2-40B4-BE49-F238E27FC236}">
                <a16:creationId xmlns:a16="http://schemas.microsoft.com/office/drawing/2014/main" id="{19ECBCC9-2433-B2B1-EE10-AD555C21B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513" y="2179812"/>
            <a:ext cx="8883934" cy="3727422"/>
          </a:xfrm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A785BFC-CF1D-4EEC-7B9B-CD3D9738ADC2}"/>
              </a:ext>
            </a:extLst>
          </p:cNvPr>
          <p:cNvCxnSpPr/>
          <p:nvPr/>
        </p:nvCxnSpPr>
        <p:spPr>
          <a:xfrm>
            <a:off x="1170039" y="1737360"/>
            <a:ext cx="6840000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Immagine che contiene creatività&#10;&#10;Descrizione generata automaticamente">
            <a:extLst>
              <a:ext uri="{FF2B5EF4-FFF2-40B4-BE49-F238E27FC236}">
                <a16:creationId xmlns:a16="http://schemas.microsoft.com/office/drawing/2014/main" id="{29D1EEC5-E9B1-D7C1-C48F-DC85115E06E3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88" b="92399" l="10000" r="90000"/>
                    </a14:imgEffect>
                  </a14:imgLayer>
                </a14:imgProps>
              </a:ext>
            </a:extLst>
          </a:blip>
          <a:srcRect l="10000" t="23987" r="9922"/>
          <a:stretch/>
        </p:blipFill>
        <p:spPr>
          <a:xfrm>
            <a:off x="-17145" y="5995916"/>
            <a:ext cx="12287250" cy="9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88947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7A4C5A-85B4-8F46-ED74-4C976C16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1781"/>
            <a:ext cx="10058400" cy="950779"/>
          </a:xfrm>
        </p:spPr>
        <p:txBody>
          <a:bodyPr/>
          <a:lstStyle/>
          <a:p>
            <a:pPr algn="ctr"/>
            <a:r>
              <a:rPr lang="it-IT" dirty="0" err="1"/>
              <a:t>Frontend</a:t>
            </a:r>
            <a:r>
              <a:rPr lang="it-IT" dirty="0"/>
              <a:t> Service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707D184-6BD6-130A-2151-3AB2E9E07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0026" y="2064600"/>
            <a:ext cx="6017342" cy="4046792"/>
          </a:xfrm>
        </p:spPr>
        <p:txBody>
          <a:bodyPr>
            <a:normAutofit/>
          </a:bodyPr>
          <a:lstStyle/>
          <a:p>
            <a:pPr marL="450342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7D33D1"/>
                </a:solidFill>
              </a:rPr>
              <a:t>Home Page</a:t>
            </a:r>
            <a:r>
              <a:rPr lang="it-IT" b="1" dirty="0"/>
              <a:t>:</a:t>
            </a:r>
            <a:r>
              <a:rPr lang="it-IT" dirty="0"/>
              <a:t> </a:t>
            </a:r>
            <a:r>
              <a:rPr lang="it-IT" sz="1600" dirty="0"/>
              <a:t>Landing page with app </a:t>
            </a:r>
            <a:r>
              <a:rPr lang="it-IT" sz="1600" dirty="0" err="1"/>
              <a:t>introduction</a:t>
            </a:r>
            <a:r>
              <a:rPr lang="it-IT" sz="1600" dirty="0"/>
              <a:t> and logo </a:t>
            </a:r>
          </a:p>
          <a:p>
            <a:pPr marL="450342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it-IT" b="1" dirty="0" err="1">
                <a:solidFill>
                  <a:srgbClr val="4315D3"/>
                </a:solidFill>
              </a:rPr>
              <a:t>Predictive</a:t>
            </a:r>
            <a:r>
              <a:rPr lang="it-IT" b="1" dirty="0">
                <a:solidFill>
                  <a:srgbClr val="4315D3"/>
                </a:solidFill>
              </a:rPr>
              <a:t> Analysis Page</a:t>
            </a:r>
            <a:r>
              <a:rPr lang="it-IT" b="1" dirty="0"/>
              <a:t>:</a:t>
            </a:r>
            <a:endParaRPr lang="it-IT" dirty="0"/>
          </a:p>
          <a:p>
            <a:pPr marL="96012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Inputs: EI, EO, EQ, ILF, EIF, developers, </a:t>
            </a:r>
            <a:r>
              <a:rPr lang="it-IT" sz="1600" dirty="0" err="1"/>
              <a:t>hourly</a:t>
            </a:r>
            <a:r>
              <a:rPr lang="it-IT" sz="1600" dirty="0"/>
              <a:t> </a:t>
            </a:r>
            <a:r>
              <a:rPr lang="it-IT" sz="1600" dirty="0" err="1"/>
              <a:t>wage</a:t>
            </a:r>
            <a:r>
              <a:rPr lang="it-IT" sz="1600" dirty="0"/>
              <a:t>, start date and 14 </a:t>
            </a:r>
            <a:r>
              <a:rPr lang="it-IT" sz="1600" dirty="0" err="1"/>
              <a:t>factors</a:t>
            </a:r>
            <a:r>
              <a:rPr lang="it-IT" sz="1600" dirty="0"/>
              <a:t> for computing AFP</a:t>
            </a:r>
          </a:p>
          <a:p>
            <a:pPr marL="96012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Outputs: </a:t>
            </a:r>
            <a:r>
              <a:rPr lang="it-IT" sz="1600" dirty="0" err="1"/>
              <a:t>Predictions</a:t>
            </a:r>
            <a:r>
              <a:rPr lang="it-IT" sz="1600" dirty="0"/>
              <a:t> for cost, duration, AFP and end date</a:t>
            </a:r>
          </a:p>
          <a:p>
            <a:pPr marL="96012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Visuals: Timeline </a:t>
            </a:r>
            <a:r>
              <a:rPr lang="it-IT" sz="1600" dirty="0" err="1"/>
              <a:t>graph</a:t>
            </a:r>
            <a:r>
              <a:rPr lang="it-IT" sz="1600" dirty="0"/>
              <a:t> for project schedule</a:t>
            </a:r>
          </a:p>
          <a:p>
            <a:pPr marL="96012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/>
              <a:t>Report: </a:t>
            </a:r>
            <a:r>
              <a:rPr lang="en-US" sz="1600" dirty="0"/>
              <a:t>DOCX report with cost estimates, project details, and predictions</a:t>
            </a:r>
            <a:endParaRPr lang="it-IT" sz="1600" dirty="0"/>
          </a:p>
          <a:p>
            <a:pPr marL="450342" indent="-285750">
              <a:lnSpc>
                <a:spcPct val="100000"/>
              </a:lnSpc>
              <a:buClrTx/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rgbClr val="CC0099"/>
                </a:solidFill>
              </a:rPr>
              <a:t>Project History Page</a:t>
            </a:r>
            <a:r>
              <a:rPr lang="it-IT" b="1" dirty="0"/>
              <a:t>:</a:t>
            </a:r>
            <a:endParaRPr lang="it-IT" dirty="0"/>
          </a:p>
          <a:p>
            <a:pPr marL="96012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Summary</a:t>
            </a:r>
            <a:r>
              <a:rPr lang="it-IT" sz="1600" dirty="0"/>
              <a:t> </a:t>
            </a:r>
            <a:r>
              <a:rPr lang="it-IT" sz="1600" dirty="0" err="1"/>
              <a:t>statistics</a:t>
            </a:r>
            <a:r>
              <a:rPr lang="it-IT" sz="1600" dirty="0"/>
              <a:t> for </a:t>
            </a:r>
            <a:r>
              <a:rPr lang="it-IT" sz="1600" dirty="0" err="1"/>
              <a:t>historical</a:t>
            </a:r>
            <a:r>
              <a:rPr lang="it-IT" sz="1600" dirty="0"/>
              <a:t> projects (EI, EO, etc.)</a:t>
            </a:r>
          </a:p>
          <a:p>
            <a:pPr marL="960120" lvl="1" indent="-2286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it-IT" sz="1600" dirty="0" err="1"/>
              <a:t>Graphs</a:t>
            </a:r>
            <a:r>
              <a:rPr lang="it-IT" sz="1600" dirty="0"/>
              <a:t>: AFP vs. Duration, </a:t>
            </a:r>
            <a:r>
              <a:rPr lang="it-IT" sz="1600" dirty="0" err="1"/>
              <a:t>histograms</a:t>
            </a:r>
            <a:r>
              <a:rPr lang="it-IT" sz="1600" dirty="0"/>
              <a:t> of AFP and duration</a:t>
            </a:r>
          </a:p>
          <a:p>
            <a:endParaRPr lang="it-IT" dirty="0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DDE714B9-C507-DAC3-CCEE-D3C85F7C04B3}"/>
              </a:ext>
            </a:extLst>
          </p:cNvPr>
          <p:cNvGrpSpPr/>
          <p:nvPr/>
        </p:nvGrpSpPr>
        <p:grpSpPr>
          <a:xfrm>
            <a:off x="399190" y="2064600"/>
            <a:ext cx="5539494" cy="3628277"/>
            <a:chOff x="5495252" y="3351076"/>
            <a:chExt cx="5123587" cy="3220321"/>
          </a:xfrm>
        </p:grpSpPr>
        <p:pic>
          <p:nvPicPr>
            <p:cNvPr id="5" name="Immagine 4" descr="Immagine che contiene testo, schermata, Carattere, design&#10;&#10;Descrizione generata automaticamente">
              <a:extLst>
                <a:ext uri="{FF2B5EF4-FFF2-40B4-BE49-F238E27FC236}">
                  <a16:creationId xmlns:a16="http://schemas.microsoft.com/office/drawing/2014/main" id="{BF915050-33C6-C7FC-9E79-45B8009C3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8932"/>
            <a:stretch/>
          </p:blipFill>
          <p:spPr>
            <a:xfrm>
              <a:off x="5495252" y="3351076"/>
              <a:ext cx="1446322" cy="3220321"/>
            </a:xfrm>
            <a:prstGeom prst="rect">
              <a:avLst/>
            </a:prstGeom>
          </p:spPr>
        </p:pic>
        <p:pic>
          <p:nvPicPr>
            <p:cNvPr id="6" name="Immagine 5" descr="Immagine che contiene testo, schermata, Carattere, design&#10;&#10;Descrizione generata automaticamente">
              <a:extLst>
                <a:ext uri="{FF2B5EF4-FFF2-40B4-BE49-F238E27FC236}">
                  <a16:creationId xmlns:a16="http://schemas.microsoft.com/office/drawing/2014/main" id="{0035328B-DE43-89C9-E8A3-391939AD0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84" r="8451"/>
            <a:stretch/>
          </p:blipFill>
          <p:spPr>
            <a:xfrm>
              <a:off x="6941574" y="3351076"/>
              <a:ext cx="3677265" cy="3220321"/>
            </a:xfrm>
            <a:prstGeom prst="rect">
              <a:avLst/>
            </a:prstGeom>
          </p:spPr>
        </p:pic>
      </p:grpSp>
      <p:pic>
        <p:nvPicPr>
          <p:cNvPr id="10" name="Picture 3" descr="Immagine che contiene creatività&#10;&#10;Descrizione generata automaticamente">
            <a:extLst>
              <a:ext uri="{FF2B5EF4-FFF2-40B4-BE49-F238E27FC236}">
                <a16:creationId xmlns:a16="http://schemas.microsoft.com/office/drawing/2014/main" id="{1CAB3AB0-C527-CDD1-47B7-1BB36B4FC688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588" b="92399" l="10000" r="90000"/>
                    </a14:imgEffect>
                  </a14:imgLayer>
                </a14:imgProps>
              </a:ext>
            </a:extLst>
          </a:blip>
          <a:srcRect l="10000" t="23987" r="9922"/>
          <a:stretch/>
        </p:blipFill>
        <p:spPr>
          <a:xfrm>
            <a:off x="-27961" y="5955891"/>
            <a:ext cx="12287250" cy="9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7522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B69DA-FCA0-1B9D-8009-8E1BD8BCD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ED8A45-DC4B-95BB-6D4C-279A1334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Backend</a:t>
            </a:r>
            <a:r>
              <a:rPr lang="it-IT" dirty="0"/>
              <a:t> Service </a:t>
            </a:r>
            <a:r>
              <a:rPr lang="it-IT" dirty="0" err="1"/>
              <a:t>Structure</a:t>
            </a:r>
            <a:endParaRPr lang="it-IT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89CDF4D-357B-D943-DE26-6D781D8BF0A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97280" y="2176937"/>
            <a:ext cx="8803805" cy="3339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rgbClr val="7D33D1"/>
                </a:solidFill>
                <a:effectLst/>
              </a:rPr>
              <a:t>Key </a:t>
            </a: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rgbClr val="7D33D1"/>
                </a:solidFill>
                <a:effectLst/>
              </a:rPr>
              <a:t>Functionalities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rgbClr val="7D33D1"/>
                </a:solidFill>
                <a:effectLst/>
              </a:rPr>
              <a:t>: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rgbClr val="7D33D1"/>
              </a:solidFill>
              <a:effectLst/>
            </a:endParaRPr>
          </a:p>
          <a:p>
            <a:pPr marL="578358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Franklin Gothic Book" panose="020B0503020102020204" pitchFamily="34" charset="0"/>
              <a:buChar char="—"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predict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Predicts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cost, duration, AFP from user inputs (via POST).</a:t>
            </a:r>
          </a:p>
          <a:p>
            <a:pPr marL="578358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Franklin Gothic Book" panose="020B0503020102020204" pitchFamily="34" charset="0"/>
              <a:buChar char="—"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/data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Provides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historical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 in CSV format for interactive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graphs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578358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Franklin Gothic Book" panose="020B0503020102020204" pitchFamily="34" charset="0"/>
              <a:buChar char="—"/>
            </a:pP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/report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Generates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DOCX reports and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forwards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them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the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frontend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b="1" i="0" u="none" strike="noStrike" cap="none" normalizeH="0" baseline="0" dirty="0" err="1">
                <a:ln>
                  <a:noFill/>
                </a:ln>
                <a:solidFill>
                  <a:srgbClr val="4315D3"/>
                </a:solidFill>
                <a:effectLst/>
              </a:rPr>
              <a:t>Validation</a:t>
            </a: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rgbClr val="4315D3"/>
                </a:solidFill>
                <a:effectLst/>
              </a:rPr>
              <a:t>: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rgbClr val="4315D3"/>
              </a:solidFill>
              <a:effectLst/>
            </a:endParaRPr>
          </a:p>
          <a:p>
            <a:pPr marL="578358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Franklin Gothic Book" panose="020B0503020102020204" pitchFamily="34" charset="0"/>
              <a:buChar char="—"/>
            </a:pP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Pydantic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models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ensure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valid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input data.</a:t>
            </a:r>
          </a:p>
          <a:p>
            <a:pPr marL="292608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it-IT" altLang="it-IT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it-IT" altLang="it-IT" b="1" i="0" u="none" strike="noStrike" cap="none" normalizeH="0" baseline="0" dirty="0">
                <a:ln>
                  <a:noFill/>
                </a:ln>
                <a:solidFill>
                  <a:srgbClr val="CC0099"/>
                </a:solidFill>
                <a:effectLst/>
              </a:rPr>
              <a:t>Core Utilities:</a:t>
            </a:r>
            <a:endParaRPr kumimoji="0" lang="it-IT" altLang="it-IT" b="0" i="0" u="none" strike="noStrike" cap="none" normalizeH="0" baseline="0" dirty="0">
              <a:ln>
                <a:noFill/>
              </a:ln>
              <a:solidFill>
                <a:srgbClr val="CC0099"/>
              </a:solidFill>
              <a:effectLst/>
            </a:endParaRPr>
          </a:p>
          <a:p>
            <a:pPr marL="578358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Franklin Gothic Book" panose="020B0503020102020204" pitchFamily="34" charset="0"/>
              <a:buChar char="—"/>
            </a:pP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calculate_afp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Computes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AFP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based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on inputs.</a:t>
            </a:r>
          </a:p>
          <a:p>
            <a:pPr marL="578358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Franklin Gothic Book" panose="020B0503020102020204" pitchFamily="34" charset="0"/>
              <a:buChar char="—"/>
            </a:pP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predict_duration_and_costs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Loads ML model for </a:t>
            </a:r>
            <a:r>
              <a:rPr kumimoji="0" lang="it-IT" altLang="it-IT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predictions</a:t>
            </a:r>
            <a:r>
              <a:rPr kumimoji="0" lang="it-IT" altLang="it-IT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3" descr="Immagine che contiene creatività&#10;&#10;Descrizione generata automaticamente">
            <a:extLst>
              <a:ext uri="{FF2B5EF4-FFF2-40B4-BE49-F238E27FC236}">
                <a16:creationId xmlns:a16="http://schemas.microsoft.com/office/drawing/2014/main" id="{352BE8B6-AA24-F950-EA2F-87C4F64F87C9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88" b="92399" l="10000" r="90000"/>
                    </a14:imgEffect>
                  </a14:imgLayer>
                </a14:imgProps>
              </a:ext>
            </a:extLst>
          </a:blip>
          <a:srcRect l="10000" t="23987" r="9922"/>
          <a:stretch/>
        </p:blipFill>
        <p:spPr>
          <a:xfrm>
            <a:off x="-27961" y="5955891"/>
            <a:ext cx="12287250" cy="9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206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3E1CD3FF-B30E-B55B-D446-C8DE0C8A8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3"/>
          <a:stretch/>
        </p:blipFill>
        <p:spPr>
          <a:xfrm>
            <a:off x="8076606" y="4316711"/>
            <a:ext cx="3960000" cy="2374284"/>
          </a:xfrm>
          <a:ln w="28575">
            <a:solidFill>
              <a:srgbClr val="2D329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" name="Immagine 6" descr="Immagine che contiene testo, schermata, diagramma, linea&#10;&#10;Descrizione generata automaticamente">
            <a:extLst>
              <a:ext uri="{FF2B5EF4-FFF2-40B4-BE49-F238E27FC236}">
                <a16:creationId xmlns:a16="http://schemas.microsoft.com/office/drawing/2014/main" id="{AB9BBA35-E06E-2C39-0389-D4EFC99BC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0"/>
          <a:stretch/>
        </p:blipFill>
        <p:spPr>
          <a:xfrm>
            <a:off x="8096270" y="1359400"/>
            <a:ext cx="3960000" cy="2383441"/>
          </a:xfrm>
          <a:prstGeom prst="rect">
            <a:avLst/>
          </a:prstGeom>
          <a:ln w="28575">
            <a:solidFill>
              <a:srgbClr val="2D329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9" name="Immagine 8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BD684894-B949-294F-E2E1-22E34A525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/>
          <a:stretch/>
        </p:blipFill>
        <p:spPr>
          <a:xfrm>
            <a:off x="3921516" y="3330677"/>
            <a:ext cx="3960000" cy="2397298"/>
          </a:xfrm>
          <a:prstGeom prst="rect">
            <a:avLst/>
          </a:prstGeom>
          <a:ln w="28575">
            <a:solidFill>
              <a:srgbClr val="2D329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Immagine 10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3DA10222-1461-BB5A-C29A-8B390DBF94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08"/>
          <a:stretch/>
        </p:blipFill>
        <p:spPr>
          <a:xfrm>
            <a:off x="3921516" y="253857"/>
            <a:ext cx="3960000" cy="2397298"/>
          </a:xfrm>
          <a:prstGeom prst="rect">
            <a:avLst/>
          </a:prstGeom>
          <a:ln w="28575">
            <a:solidFill>
              <a:srgbClr val="2D329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63CDD1F0-1EFB-D579-2A5E-ED97A2C680E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372642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BFE9448-B715-35B6-25C5-061289254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667" y="805786"/>
            <a:ext cx="3135091" cy="1450757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Sequence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Diagrams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392FBB7A-CA5C-2A62-72BE-62F0BBB3A5AA}"/>
              </a:ext>
            </a:extLst>
          </p:cNvPr>
          <p:cNvCxnSpPr/>
          <p:nvPr/>
        </p:nvCxnSpPr>
        <p:spPr>
          <a:xfrm>
            <a:off x="374325" y="2256543"/>
            <a:ext cx="2988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47827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96ECFF-2B7C-97CD-DF20-C870E8304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Let’s</a:t>
            </a:r>
            <a:r>
              <a:rPr lang="it-IT" dirty="0"/>
              <a:t> Dive In!</a:t>
            </a:r>
          </a:p>
        </p:txBody>
      </p:sp>
      <p:pic>
        <p:nvPicPr>
          <p:cNvPr id="6" name="Registrazione dello schermo 2024-12-11 192354">
            <a:hlinkClick r:id="" action="ppaction://media"/>
            <a:extLst>
              <a:ext uri="{FF2B5EF4-FFF2-40B4-BE49-F238E27FC236}">
                <a16:creationId xmlns:a16="http://schemas.microsoft.com/office/drawing/2014/main" id="{F225D758-83ED-0BA3-6514-8BDCE956116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19" end="1972.6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42912" y="1938036"/>
            <a:ext cx="6542384" cy="4633361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C591AC-E80D-04EF-652E-484AD56126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5605" y="3102080"/>
            <a:ext cx="1659684" cy="474406"/>
          </a:xfrm>
        </p:spPr>
        <p:txBody>
          <a:bodyPr>
            <a:noAutofit/>
          </a:bodyPr>
          <a:lstStyle/>
          <a:p>
            <a:pPr algn="ctr"/>
            <a:r>
              <a:rPr lang="it-IT" sz="2000" b="1" dirty="0">
                <a:solidFill>
                  <a:srgbClr val="3083C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CodeAnalytics</a:t>
            </a:r>
            <a:endParaRPr lang="it-IT" sz="2000" b="1" dirty="0">
              <a:solidFill>
                <a:srgbClr val="3083CF"/>
              </a:solidFill>
            </a:endParaRPr>
          </a:p>
        </p:txBody>
      </p:sp>
      <p:pic>
        <p:nvPicPr>
          <p:cNvPr id="4" name="Picture 3" descr="Immagine che contiene creatività&#10;&#10;Descrizione generata automaticamente">
            <a:extLst>
              <a:ext uri="{FF2B5EF4-FFF2-40B4-BE49-F238E27FC236}">
                <a16:creationId xmlns:a16="http://schemas.microsoft.com/office/drawing/2014/main" id="{8A6F4C0F-27C6-BFDC-E5F1-6270CBC1EB54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588" b="92399" l="10000" r="90000"/>
                    </a14:imgEffect>
                  </a14:imgLayer>
                </a14:imgProps>
              </a:ext>
            </a:extLst>
          </a:blip>
          <a:srcRect l="10000" t="23987" r="9922"/>
          <a:stretch/>
        </p:blipFill>
        <p:spPr>
          <a:xfrm>
            <a:off x="-9832" y="60608"/>
            <a:ext cx="12287250" cy="9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370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297BAA-2BBC-DBBB-8A05-397E1E7A8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4284" y="230796"/>
            <a:ext cx="10058400" cy="1450757"/>
          </a:xfrm>
        </p:spPr>
        <p:txBody>
          <a:bodyPr/>
          <a:lstStyle/>
          <a:p>
            <a:r>
              <a:rPr lang="it-IT" dirty="0"/>
              <a:t>Challenges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507ADBB-CC0F-9053-C33C-03937A7BB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0" y="2009381"/>
            <a:ext cx="5146204" cy="39386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rgbClr val="4315D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DATASET</a:t>
            </a:r>
            <a:br>
              <a:rPr lang="en-US" sz="2000" dirty="0"/>
            </a:br>
            <a:r>
              <a:rPr lang="en-US" sz="2000" dirty="0"/>
              <a:t>Difficulty finding suitable datasets with consistent and relevant features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7D33D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HYPERPARAMETERS</a:t>
            </a:r>
            <a:br>
              <a:rPr lang="en-US" sz="2000" dirty="0"/>
            </a:br>
            <a:r>
              <a:rPr lang="en-US" sz="2000" dirty="0"/>
              <a:t>Identifying the right parameters for the machine learning model</a:t>
            </a:r>
          </a:p>
          <a:p>
            <a:pPr marL="0" indent="0">
              <a:buNone/>
            </a:pPr>
            <a:r>
              <a:rPr lang="en-US" sz="2400" b="1" dirty="0">
                <a:solidFill>
                  <a:srgbClr val="D719D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DOCKER</a:t>
            </a:r>
            <a:br>
              <a:rPr lang="en-US" sz="2000" dirty="0"/>
            </a:br>
            <a:r>
              <a:rPr lang="en-US" sz="2000" dirty="0"/>
              <a:t>Creating a container for the server deployment</a:t>
            </a:r>
            <a:endParaRPr lang="it-IT" sz="2000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DCADA0D5-1565-D73E-DC7D-CA2C7200DF64}"/>
              </a:ext>
            </a:extLst>
          </p:cNvPr>
          <p:cNvGrpSpPr/>
          <p:nvPr/>
        </p:nvGrpSpPr>
        <p:grpSpPr>
          <a:xfrm>
            <a:off x="1224116" y="2009381"/>
            <a:ext cx="3859161" cy="4440577"/>
            <a:chOff x="2867086" y="771014"/>
            <a:chExt cx="4328864" cy="4680000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183EA7F2-F682-850A-D6BC-D56A6BBB9794}"/>
                </a:ext>
              </a:extLst>
            </p:cNvPr>
            <p:cNvSpPr/>
            <p:nvPr/>
          </p:nvSpPr>
          <p:spPr>
            <a:xfrm>
              <a:off x="2867086" y="771014"/>
              <a:ext cx="1440000" cy="4680000"/>
            </a:xfrm>
            <a:prstGeom prst="rect">
              <a:avLst/>
            </a:prstGeom>
            <a:solidFill>
              <a:srgbClr val="4315D3"/>
            </a:solidFill>
            <a:ln>
              <a:solidFill>
                <a:srgbClr val="4315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C2CA0A07-C246-3D0A-495C-A2EA723F058D}"/>
                </a:ext>
              </a:extLst>
            </p:cNvPr>
            <p:cNvSpPr/>
            <p:nvPr/>
          </p:nvSpPr>
          <p:spPr>
            <a:xfrm>
              <a:off x="4306118" y="2211014"/>
              <a:ext cx="1440000" cy="3240000"/>
            </a:xfrm>
            <a:prstGeom prst="rect">
              <a:avLst/>
            </a:prstGeom>
            <a:solidFill>
              <a:srgbClr val="7D33D1"/>
            </a:solidFill>
            <a:ln>
              <a:solidFill>
                <a:srgbClr val="7D3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557E6D95-F56B-CC85-0B89-C1C906744524}"/>
                </a:ext>
              </a:extLst>
            </p:cNvPr>
            <p:cNvSpPr/>
            <p:nvPr/>
          </p:nvSpPr>
          <p:spPr>
            <a:xfrm>
              <a:off x="5755950" y="3651014"/>
              <a:ext cx="1440000" cy="1800000"/>
            </a:xfrm>
            <a:prstGeom prst="rect">
              <a:avLst/>
            </a:prstGeom>
            <a:solidFill>
              <a:srgbClr val="D719D2"/>
            </a:solidFill>
            <a:ln>
              <a:solidFill>
                <a:srgbClr val="D719D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grpSp>
        <p:nvGrpSpPr>
          <p:cNvPr id="48" name="Gruppo 47">
            <a:extLst>
              <a:ext uri="{FF2B5EF4-FFF2-40B4-BE49-F238E27FC236}">
                <a16:creationId xmlns:a16="http://schemas.microsoft.com/office/drawing/2014/main" id="{478E775B-F6C4-317F-CD28-DD579A3B726C}"/>
              </a:ext>
            </a:extLst>
          </p:cNvPr>
          <p:cNvGrpSpPr/>
          <p:nvPr/>
        </p:nvGrpSpPr>
        <p:grpSpPr>
          <a:xfrm>
            <a:off x="2610697" y="2664089"/>
            <a:ext cx="242993" cy="711623"/>
            <a:chOff x="2980267" y="2142067"/>
            <a:chExt cx="364067" cy="812800"/>
          </a:xfrm>
        </p:grpSpPr>
        <p:cxnSp>
          <p:nvCxnSpPr>
            <p:cNvPr id="42" name="Connettore diritto 41">
              <a:extLst>
                <a:ext uri="{FF2B5EF4-FFF2-40B4-BE49-F238E27FC236}">
                  <a16:creationId xmlns:a16="http://schemas.microsoft.com/office/drawing/2014/main" id="{BDD3ED6F-FCF1-6F99-2BE4-19142263F38E}"/>
                </a:ext>
              </a:extLst>
            </p:cNvPr>
            <p:cNvCxnSpPr/>
            <p:nvPr/>
          </p:nvCxnSpPr>
          <p:spPr>
            <a:xfrm>
              <a:off x="2980267" y="2142067"/>
              <a:ext cx="0" cy="812800"/>
            </a:xfrm>
            <a:prstGeom prst="line">
              <a:avLst/>
            </a:prstGeom>
            <a:ln w="28575">
              <a:solidFill>
                <a:srgbClr val="7D33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diritto 42">
              <a:extLst>
                <a:ext uri="{FF2B5EF4-FFF2-40B4-BE49-F238E27FC236}">
                  <a16:creationId xmlns:a16="http://schemas.microsoft.com/office/drawing/2014/main" id="{7E75360E-7205-E29E-CED8-074E44F6C48E}"/>
                </a:ext>
              </a:extLst>
            </p:cNvPr>
            <p:cNvCxnSpPr/>
            <p:nvPr/>
          </p:nvCxnSpPr>
          <p:spPr>
            <a:xfrm>
              <a:off x="3344334" y="2142067"/>
              <a:ext cx="0" cy="812800"/>
            </a:xfrm>
            <a:prstGeom prst="line">
              <a:avLst/>
            </a:prstGeom>
            <a:ln w="28575">
              <a:solidFill>
                <a:srgbClr val="7D33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diritto 44">
              <a:extLst>
                <a:ext uri="{FF2B5EF4-FFF2-40B4-BE49-F238E27FC236}">
                  <a16:creationId xmlns:a16="http://schemas.microsoft.com/office/drawing/2014/main" id="{0D50FA39-0CF4-EB07-B639-64829EB56006}"/>
                </a:ext>
              </a:extLst>
            </p:cNvPr>
            <p:cNvCxnSpPr/>
            <p:nvPr/>
          </p:nvCxnSpPr>
          <p:spPr>
            <a:xfrm>
              <a:off x="2980267" y="2353733"/>
              <a:ext cx="360000" cy="0"/>
            </a:xfrm>
            <a:prstGeom prst="line">
              <a:avLst/>
            </a:prstGeom>
            <a:ln w="28575">
              <a:solidFill>
                <a:srgbClr val="7D33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diritto 45">
              <a:extLst>
                <a:ext uri="{FF2B5EF4-FFF2-40B4-BE49-F238E27FC236}">
                  <a16:creationId xmlns:a16="http://schemas.microsoft.com/office/drawing/2014/main" id="{F0774570-C607-576D-5D05-E11CC768EEFB}"/>
                </a:ext>
              </a:extLst>
            </p:cNvPr>
            <p:cNvCxnSpPr/>
            <p:nvPr/>
          </p:nvCxnSpPr>
          <p:spPr>
            <a:xfrm>
              <a:off x="2980267" y="2548467"/>
              <a:ext cx="360000" cy="0"/>
            </a:xfrm>
            <a:prstGeom prst="line">
              <a:avLst/>
            </a:prstGeom>
            <a:ln w="28575">
              <a:solidFill>
                <a:srgbClr val="7D33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diritto 46">
              <a:extLst>
                <a:ext uri="{FF2B5EF4-FFF2-40B4-BE49-F238E27FC236}">
                  <a16:creationId xmlns:a16="http://schemas.microsoft.com/office/drawing/2014/main" id="{46E3876D-E71D-3AC9-703B-54968B301FBB}"/>
                </a:ext>
              </a:extLst>
            </p:cNvPr>
            <p:cNvCxnSpPr/>
            <p:nvPr/>
          </p:nvCxnSpPr>
          <p:spPr>
            <a:xfrm>
              <a:off x="2980267" y="2751666"/>
              <a:ext cx="360000" cy="0"/>
            </a:xfrm>
            <a:prstGeom prst="line">
              <a:avLst/>
            </a:prstGeom>
            <a:ln w="28575">
              <a:solidFill>
                <a:srgbClr val="7D33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B2310B06-61FA-6B8C-D866-6433B10D56F8}"/>
              </a:ext>
            </a:extLst>
          </p:cNvPr>
          <p:cNvGrpSpPr/>
          <p:nvPr/>
        </p:nvGrpSpPr>
        <p:grpSpPr>
          <a:xfrm>
            <a:off x="3890896" y="4030421"/>
            <a:ext cx="242993" cy="711623"/>
            <a:chOff x="2980267" y="2142067"/>
            <a:chExt cx="364067" cy="812800"/>
          </a:xfrm>
        </p:grpSpPr>
        <p:cxnSp>
          <p:nvCxnSpPr>
            <p:cNvPr id="50" name="Connettore diritto 49">
              <a:extLst>
                <a:ext uri="{FF2B5EF4-FFF2-40B4-BE49-F238E27FC236}">
                  <a16:creationId xmlns:a16="http://schemas.microsoft.com/office/drawing/2014/main" id="{E797C9C8-8E98-5D6D-4FF3-3B9ED5BE4A99}"/>
                </a:ext>
              </a:extLst>
            </p:cNvPr>
            <p:cNvCxnSpPr/>
            <p:nvPr/>
          </p:nvCxnSpPr>
          <p:spPr>
            <a:xfrm>
              <a:off x="2980267" y="2142067"/>
              <a:ext cx="0" cy="812800"/>
            </a:xfrm>
            <a:prstGeom prst="line">
              <a:avLst/>
            </a:prstGeom>
            <a:ln w="28575">
              <a:solidFill>
                <a:srgbClr val="D719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diritto 50">
              <a:extLst>
                <a:ext uri="{FF2B5EF4-FFF2-40B4-BE49-F238E27FC236}">
                  <a16:creationId xmlns:a16="http://schemas.microsoft.com/office/drawing/2014/main" id="{EEC0F9EB-722F-F07B-D8D4-E401E18D2165}"/>
                </a:ext>
              </a:extLst>
            </p:cNvPr>
            <p:cNvCxnSpPr/>
            <p:nvPr/>
          </p:nvCxnSpPr>
          <p:spPr>
            <a:xfrm>
              <a:off x="3344334" y="2142067"/>
              <a:ext cx="0" cy="812800"/>
            </a:xfrm>
            <a:prstGeom prst="line">
              <a:avLst/>
            </a:prstGeom>
            <a:ln w="28575">
              <a:solidFill>
                <a:srgbClr val="D719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diritto 51">
              <a:extLst>
                <a:ext uri="{FF2B5EF4-FFF2-40B4-BE49-F238E27FC236}">
                  <a16:creationId xmlns:a16="http://schemas.microsoft.com/office/drawing/2014/main" id="{6B4913C6-DCC6-EB27-BABE-56F4753D3447}"/>
                </a:ext>
              </a:extLst>
            </p:cNvPr>
            <p:cNvCxnSpPr/>
            <p:nvPr/>
          </p:nvCxnSpPr>
          <p:spPr>
            <a:xfrm>
              <a:off x="2980267" y="2353733"/>
              <a:ext cx="360000" cy="0"/>
            </a:xfrm>
            <a:prstGeom prst="line">
              <a:avLst/>
            </a:prstGeom>
            <a:ln w="28575">
              <a:solidFill>
                <a:srgbClr val="D719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diritto 52">
              <a:extLst>
                <a:ext uri="{FF2B5EF4-FFF2-40B4-BE49-F238E27FC236}">
                  <a16:creationId xmlns:a16="http://schemas.microsoft.com/office/drawing/2014/main" id="{50E38F67-0E16-0CE3-282C-6CCBF3A4A59B}"/>
                </a:ext>
              </a:extLst>
            </p:cNvPr>
            <p:cNvCxnSpPr/>
            <p:nvPr/>
          </p:nvCxnSpPr>
          <p:spPr>
            <a:xfrm>
              <a:off x="2980267" y="2548467"/>
              <a:ext cx="360000" cy="0"/>
            </a:xfrm>
            <a:prstGeom prst="line">
              <a:avLst/>
            </a:prstGeom>
            <a:ln w="28575">
              <a:solidFill>
                <a:srgbClr val="D719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diritto 53">
              <a:extLst>
                <a:ext uri="{FF2B5EF4-FFF2-40B4-BE49-F238E27FC236}">
                  <a16:creationId xmlns:a16="http://schemas.microsoft.com/office/drawing/2014/main" id="{2C6154E9-6E45-BD87-C47D-69B5338E9926}"/>
                </a:ext>
              </a:extLst>
            </p:cNvPr>
            <p:cNvCxnSpPr/>
            <p:nvPr/>
          </p:nvCxnSpPr>
          <p:spPr>
            <a:xfrm>
              <a:off x="2980267" y="2751666"/>
              <a:ext cx="360000" cy="0"/>
            </a:xfrm>
            <a:prstGeom prst="line">
              <a:avLst/>
            </a:prstGeom>
            <a:ln w="28575">
              <a:solidFill>
                <a:srgbClr val="D719D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Picture 3" descr="Immagine che contiene creatività&#10;&#10;Descrizione generata automaticamente">
            <a:extLst>
              <a:ext uri="{FF2B5EF4-FFF2-40B4-BE49-F238E27FC236}">
                <a16:creationId xmlns:a16="http://schemas.microsoft.com/office/drawing/2014/main" id="{4671EB37-AA3A-2569-2577-1C8CBC2D8B42}"/>
              </a:ext>
            </a:extLst>
          </p:cNvPr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588" b="92399" l="10000" r="90000"/>
                    </a14:imgEffect>
                  </a14:imgLayer>
                </a14:imgProps>
              </a:ext>
            </a:extLst>
          </a:blip>
          <a:srcRect l="10000" t="23987" r="9922"/>
          <a:stretch/>
        </p:blipFill>
        <p:spPr>
          <a:xfrm>
            <a:off x="-28575" y="36871"/>
            <a:ext cx="12287250" cy="9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839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536B9B-7A9F-498A-A069-FA1118F45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i="1" dirty="0">
                <a:solidFill>
                  <a:schemeClr val="tx1"/>
                </a:solidFill>
              </a:rPr>
              <a:t>Project </a:t>
            </a:r>
            <a:r>
              <a:rPr lang="it-IT" i="1" dirty="0" err="1">
                <a:solidFill>
                  <a:schemeClr val="tx1"/>
                </a:solidFill>
              </a:rPr>
              <a:t>Conclusion</a:t>
            </a:r>
            <a:endParaRPr lang="it-IT" i="1" dirty="0">
              <a:solidFill>
                <a:schemeClr val="tx1"/>
              </a:solidFill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700E307-FD69-AC63-7290-065A0C3B6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9313" y="2275447"/>
            <a:ext cx="8593374" cy="80690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b="1" i="1" dirty="0"/>
              <a:t>Project Requirements</a:t>
            </a:r>
            <a:r>
              <a:rPr lang="en-US" sz="2200" dirty="0"/>
              <a:t>: </a:t>
            </a:r>
            <a:br>
              <a:rPr lang="en-US" dirty="0"/>
            </a:br>
            <a:r>
              <a:rPr lang="en-US" dirty="0"/>
              <a:t>Fulfillment of all specified functional and nonfunctional requirements</a:t>
            </a:r>
          </a:p>
          <a:p>
            <a:endParaRPr lang="it-IT" dirty="0"/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4C542CE2-1A5F-D5B8-6FCF-399479B47D2C}"/>
              </a:ext>
            </a:extLst>
          </p:cNvPr>
          <p:cNvCxnSpPr>
            <a:cxnSpLocks/>
          </p:cNvCxnSpPr>
          <p:nvPr/>
        </p:nvCxnSpPr>
        <p:spPr>
          <a:xfrm flipH="1" flipV="1">
            <a:off x="2330246" y="1780787"/>
            <a:ext cx="2160000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B55C52E3-B2A3-ACDB-9A3C-01F92B08A16F}"/>
              </a:ext>
            </a:extLst>
          </p:cNvPr>
          <p:cNvCxnSpPr>
            <a:cxnSpLocks/>
          </p:cNvCxnSpPr>
          <p:nvPr/>
        </p:nvCxnSpPr>
        <p:spPr>
          <a:xfrm>
            <a:off x="1097279" y="1722613"/>
            <a:ext cx="2160000" cy="0"/>
          </a:xfrm>
          <a:prstGeom prst="straightConnector1">
            <a:avLst/>
          </a:prstGeom>
          <a:ln>
            <a:solidFill>
              <a:schemeClr val="tx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D6CCD890-8C68-B19A-C662-76843B07D026}"/>
              </a:ext>
            </a:extLst>
          </p:cNvPr>
          <p:cNvGrpSpPr/>
          <p:nvPr/>
        </p:nvGrpSpPr>
        <p:grpSpPr>
          <a:xfrm>
            <a:off x="696439" y="2182355"/>
            <a:ext cx="900000" cy="900000"/>
            <a:chOff x="689128" y="2109578"/>
            <a:chExt cx="900000" cy="900000"/>
          </a:xfrm>
          <a:solidFill>
            <a:srgbClr val="4315D3"/>
          </a:solidFill>
        </p:grpSpPr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C3C707FC-FCA8-9B8A-B6CA-C27F6BEF9C05}"/>
                </a:ext>
              </a:extLst>
            </p:cNvPr>
            <p:cNvSpPr/>
            <p:nvPr/>
          </p:nvSpPr>
          <p:spPr>
            <a:xfrm>
              <a:off x="689128" y="2109578"/>
              <a:ext cx="900000" cy="900000"/>
            </a:xfrm>
            <a:prstGeom prst="ellipse">
              <a:avLst/>
            </a:prstGeom>
            <a:grpFill/>
            <a:ln>
              <a:solidFill>
                <a:srgbClr val="4315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4" name="Elemento grafico 13" descr="Elenco di controllo contorno">
              <a:extLst>
                <a:ext uri="{FF2B5EF4-FFF2-40B4-BE49-F238E27FC236}">
                  <a16:creationId xmlns:a16="http://schemas.microsoft.com/office/drawing/2014/main" id="{7FEC802F-0481-8895-E850-91D51300A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44625" y="2275447"/>
              <a:ext cx="576000" cy="576000"/>
            </a:xfrm>
            <a:prstGeom prst="rect">
              <a:avLst/>
            </a:prstGeom>
          </p:spPr>
        </p:pic>
      </p:grp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C6B2AE7A-17A7-81A6-26C5-9CDEFB499EF7}"/>
              </a:ext>
            </a:extLst>
          </p:cNvPr>
          <p:cNvGrpSpPr/>
          <p:nvPr/>
        </p:nvGrpSpPr>
        <p:grpSpPr>
          <a:xfrm>
            <a:off x="696439" y="3248224"/>
            <a:ext cx="900000" cy="900000"/>
            <a:chOff x="681036" y="3269283"/>
            <a:chExt cx="900000" cy="900000"/>
          </a:xfrm>
          <a:solidFill>
            <a:srgbClr val="7D33D1"/>
          </a:solidFill>
        </p:grpSpPr>
        <p:sp>
          <p:nvSpPr>
            <p:cNvPr id="19" name="Ovale 18">
              <a:extLst>
                <a:ext uri="{FF2B5EF4-FFF2-40B4-BE49-F238E27FC236}">
                  <a16:creationId xmlns:a16="http://schemas.microsoft.com/office/drawing/2014/main" id="{47FE91AE-EEBC-DC35-0824-F763D26717F3}"/>
                </a:ext>
              </a:extLst>
            </p:cNvPr>
            <p:cNvSpPr/>
            <p:nvPr/>
          </p:nvSpPr>
          <p:spPr>
            <a:xfrm>
              <a:off x="681036" y="3269283"/>
              <a:ext cx="900000" cy="900000"/>
            </a:xfrm>
            <a:prstGeom prst="ellipse">
              <a:avLst/>
            </a:prstGeom>
            <a:grpFill/>
            <a:ln>
              <a:solidFill>
                <a:srgbClr val="7D3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6" name="Elemento grafico 15" descr="Diagramma di flusso contorno">
              <a:extLst>
                <a:ext uri="{FF2B5EF4-FFF2-40B4-BE49-F238E27FC236}">
                  <a16:creationId xmlns:a16="http://schemas.microsoft.com/office/drawing/2014/main" id="{9425D0AD-6D26-EB84-2344-4602C24AA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842069" y="3455024"/>
              <a:ext cx="576000" cy="576000"/>
            </a:xfrm>
            <a:prstGeom prst="rect">
              <a:avLst/>
            </a:prstGeom>
          </p:spPr>
        </p:pic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E1524D0F-3BEC-EA2A-7943-9C123A37DB3B}"/>
              </a:ext>
            </a:extLst>
          </p:cNvPr>
          <p:cNvGrpSpPr/>
          <p:nvPr/>
        </p:nvGrpSpPr>
        <p:grpSpPr>
          <a:xfrm>
            <a:off x="696439" y="4343797"/>
            <a:ext cx="900000" cy="900000"/>
            <a:chOff x="681036" y="4428988"/>
            <a:chExt cx="900000" cy="900000"/>
          </a:xfrm>
        </p:grpSpPr>
        <p:sp>
          <p:nvSpPr>
            <p:cNvPr id="21" name="Ovale 20">
              <a:extLst>
                <a:ext uri="{FF2B5EF4-FFF2-40B4-BE49-F238E27FC236}">
                  <a16:creationId xmlns:a16="http://schemas.microsoft.com/office/drawing/2014/main" id="{5F05371C-DB49-A4F7-4495-A7960D6EB68A}"/>
                </a:ext>
              </a:extLst>
            </p:cNvPr>
            <p:cNvSpPr/>
            <p:nvPr/>
          </p:nvSpPr>
          <p:spPr>
            <a:xfrm>
              <a:off x="681036" y="4428988"/>
              <a:ext cx="900000" cy="900000"/>
            </a:xfrm>
            <a:prstGeom prst="ellipse">
              <a:avLst/>
            </a:prstGeom>
            <a:solidFill>
              <a:srgbClr val="B410CE"/>
            </a:solidFill>
            <a:ln>
              <a:solidFill>
                <a:srgbClr val="B410C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0" name="Elemento grafico 9" descr="Rete contorno">
              <a:extLst>
                <a:ext uri="{FF2B5EF4-FFF2-40B4-BE49-F238E27FC236}">
                  <a16:creationId xmlns:a16="http://schemas.microsoft.com/office/drawing/2014/main" id="{04CA9BD4-1E1C-7ABA-E3EC-B12060A0A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41296" y="4585491"/>
              <a:ext cx="576000" cy="576000"/>
            </a:xfrm>
            <a:prstGeom prst="rect">
              <a:avLst/>
            </a:prstGeom>
          </p:spPr>
        </p:pic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0BF0ADB7-7F65-D695-D6A4-00811B4BDD16}"/>
              </a:ext>
            </a:extLst>
          </p:cNvPr>
          <p:cNvGrpSpPr/>
          <p:nvPr/>
        </p:nvGrpSpPr>
        <p:grpSpPr>
          <a:xfrm>
            <a:off x="696439" y="5439370"/>
            <a:ext cx="900000" cy="900000"/>
            <a:chOff x="689128" y="5515916"/>
            <a:chExt cx="900000" cy="900000"/>
          </a:xfrm>
          <a:solidFill>
            <a:srgbClr val="CC66FF"/>
          </a:solidFill>
        </p:grpSpPr>
        <p:sp>
          <p:nvSpPr>
            <p:cNvPr id="22" name="Ovale 21">
              <a:extLst>
                <a:ext uri="{FF2B5EF4-FFF2-40B4-BE49-F238E27FC236}">
                  <a16:creationId xmlns:a16="http://schemas.microsoft.com/office/drawing/2014/main" id="{CA2F5777-66F7-E24D-6464-1F9D4726857D}"/>
                </a:ext>
              </a:extLst>
            </p:cNvPr>
            <p:cNvSpPr/>
            <p:nvPr/>
          </p:nvSpPr>
          <p:spPr>
            <a:xfrm>
              <a:off x="689128" y="5515916"/>
              <a:ext cx="900000" cy="900000"/>
            </a:xfrm>
            <a:prstGeom prst="ellipse">
              <a:avLst/>
            </a:prstGeom>
            <a:grpFill/>
            <a:ln>
              <a:solidFill>
                <a:srgbClr val="CC66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pic>
          <p:nvPicPr>
            <p:cNvPr id="12" name="Elemento grafico 11" descr="Grafico della curva del bastone da Hockey contorno">
              <a:extLst>
                <a:ext uri="{FF2B5EF4-FFF2-40B4-BE49-F238E27FC236}">
                  <a16:creationId xmlns:a16="http://schemas.microsoft.com/office/drawing/2014/main" id="{BF81E227-BD9D-016E-06D4-C4ECD83A7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58439" y="5676853"/>
              <a:ext cx="576000" cy="576000"/>
            </a:xfrm>
            <a:prstGeom prst="rect">
              <a:avLst/>
            </a:prstGeom>
          </p:spPr>
        </p:pic>
      </p:grpSp>
      <p:sp>
        <p:nvSpPr>
          <p:cNvPr id="27" name="Segnaposto contenuto 2">
            <a:extLst>
              <a:ext uri="{FF2B5EF4-FFF2-40B4-BE49-F238E27FC236}">
                <a16:creationId xmlns:a16="http://schemas.microsoft.com/office/drawing/2014/main" id="{8D2FB24A-FFB5-EF09-DE06-D2396FBD3E58}"/>
              </a:ext>
            </a:extLst>
          </p:cNvPr>
          <p:cNvSpPr txBox="1">
            <a:spLocks/>
          </p:cNvSpPr>
          <p:nvPr/>
        </p:nvSpPr>
        <p:spPr>
          <a:xfrm>
            <a:off x="1799313" y="4224617"/>
            <a:ext cx="8593374" cy="111950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2200" b="1" i="1" dirty="0"/>
              <a:t>Architecture</a:t>
            </a:r>
            <a:r>
              <a:rPr lang="en-US" sz="2200" dirty="0"/>
              <a:t>:</a:t>
            </a:r>
            <a:br>
              <a:rPr lang="en-US" dirty="0"/>
            </a:br>
            <a:r>
              <a:rPr lang="en-US" dirty="0"/>
              <a:t>Microservices architecture to facilitate team members working on different components simultaneously</a:t>
            </a:r>
          </a:p>
        </p:txBody>
      </p:sp>
      <p:sp>
        <p:nvSpPr>
          <p:cNvPr id="28" name="Segnaposto contenuto 2">
            <a:extLst>
              <a:ext uri="{FF2B5EF4-FFF2-40B4-BE49-F238E27FC236}">
                <a16:creationId xmlns:a16="http://schemas.microsoft.com/office/drawing/2014/main" id="{845B5784-8CE1-36C8-5573-9159EBAFBE09}"/>
              </a:ext>
            </a:extLst>
          </p:cNvPr>
          <p:cNvSpPr txBox="1">
            <a:spLocks/>
          </p:cNvSpPr>
          <p:nvPr/>
        </p:nvSpPr>
        <p:spPr>
          <a:xfrm>
            <a:off x="1799313" y="5439370"/>
            <a:ext cx="8593374" cy="900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2200" b="1" i="1" dirty="0"/>
              <a:t>Performance</a:t>
            </a:r>
            <a:r>
              <a:rPr lang="en-US" sz="2200" dirty="0"/>
              <a:t>: </a:t>
            </a:r>
            <a:br>
              <a:rPr lang="en-US" dirty="0"/>
            </a:br>
            <a:r>
              <a:rPr lang="en-US" dirty="0"/>
              <a:t>Predictions reliable → R</a:t>
            </a:r>
            <a:r>
              <a:rPr lang="en-US" baseline="30000" dirty="0"/>
              <a:t>2</a:t>
            </a:r>
            <a:r>
              <a:rPr lang="en-US" dirty="0"/>
              <a:t> Score = 0,89 for Random Forest </a:t>
            </a:r>
            <a:endParaRPr lang="it-IT" dirty="0"/>
          </a:p>
        </p:txBody>
      </p:sp>
      <p:sp>
        <p:nvSpPr>
          <p:cNvPr id="29" name="Segnaposto contenuto 2">
            <a:extLst>
              <a:ext uri="{FF2B5EF4-FFF2-40B4-BE49-F238E27FC236}">
                <a16:creationId xmlns:a16="http://schemas.microsoft.com/office/drawing/2014/main" id="{382F0C2B-5026-453F-B6AA-B11B4BE974F0}"/>
              </a:ext>
            </a:extLst>
          </p:cNvPr>
          <p:cNvSpPr txBox="1">
            <a:spLocks/>
          </p:cNvSpPr>
          <p:nvPr/>
        </p:nvSpPr>
        <p:spPr>
          <a:xfrm>
            <a:off x="1799313" y="3267721"/>
            <a:ext cx="8593374" cy="7715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2200" b="1" i="1" dirty="0"/>
              <a:t>Approach: </a:t>
            </a:r>
            <a:br>
              <a:rPr lang="en-US" dirty="0"/>
            </a:br>
            <a:r>
              <a:rPr lang="en-US" dirty="0"/>
              <a:t>Efficiency of top-down approach to better manage each component</a:t>
            </a:r>
          </a:p>
        </p:txBody>
      </p:sp>
      <p:cxnSp>
        <p:nvCxnSpPr>
          <p:cNvPr id="30" name="Connettore 2 29">
            <a:extLst>
              <a:ext uri="{FF2B5EF4-FFF2-40B4-BE49-F238E27FC236}">
                <a16:creationId xmlns:a16="http://schemas.microsoft.com/office/drawing/2014/main" id="{2980603D-3EDE-D529-5278-3B22C8B38988}"/>
              </a:ext>
            </a:extLst>
          </p:cNvPr>
          <p:cNvCxnSpPr>
            <a:cxnSpLocks/>
          </p:cNvCxnSpPr>
          <p:nvPr/>
        </p:nvCxnSpPr>
        <p:spPr>
          <a:xfrm flipH="1" flipV="1">
            <a:off x="1799313" y="3034284"/>
            <a:ext cx="7920000" cy="0"/>
          </a:xfrm>
          <a:prstGeom prst="straightConnector1">
            <a:avLst/>
          </a:prstGeom>
          <a:ln>
            <a:solidFill>
              <a:srgbClr val="4315D3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10E1651E-B210-EADD-8F3D-0D0015AA5488}"/>
              </a:ext>
            </a:extLst>
          </p:cNvPr>
          <p:cNvCxnSpPr>
            <a:cxnSpLocks/>
          </p:cNvCxnSpPr>
          <p:nvPr/>
        </p:nvCxnSpPr>
        <p:spPr>
          <a:xfrm flipH="1" flipV="1">
            <a:off x="1799313" y="4037655"/>
            <a:ext cx="7920000" cy="0"/>
          </a:xfrm>
          <a:prstGeom prst="straightConnector1">
            <a:avLst/>
          </a:prstGeom>
          <a:ln>
            <a:solidFill>
              <a:srgbClr val="7D33D1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ttore 2 32">
            <a:extLst>
              <a:ext uri="{FF2B5EF4-FFF2-40B4-BE49-F238E27FC236}">
                <a16:creationId xmlns:a16="http://schemas.microsoft.com/office/drawing/2014/main" id="{922BE955-4D13-3C47-E225-B922E43BA27F}"/>
              </a:ext>
            </a:extLst>
          </p:cNvPr>
          <p:cNvCxnSpPr>
            <a:cxnSpLocks/>
          </p:cNvCxnSpPr>
          <p:nvPr/>
        </p:nvCxnSpPr>
        <p:spPr>
          <a:xfrm flipH="1" flipV="1">
            <a:off x="1799313" y="6176307"/>
            <a:ext cx="7920000" cy="0"/>
          </a:xfrm>
          <a:prstGeom prst="straightConnector1">
            <a:avLst/>
          </a:prstGeom>
          <a:ln>
            <a:solidFill>
              <a:srgbClr val="CC99FF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10EB5636-ACCC-E4BF-96CE-AEA691BE0283}"/>
              </a:ext>
            </a:extLst>
          </p:cNvPr>
          <p:cNvCxnSpPr>
            <a:cxnSpLocks/>
          </p:cNvCxnSpPr>
          <p:nvPr/>
        </p:nvCxnSpPr>
        <p:spPr>
          <a:xfrm flipH="1" flipV="1">
            <a:off x="1799313" y="5294896"/>
            <a:ext cx="7920000" cy="0"/>
          </a:xfrm>
          <a:prstGeom prst="straightConnector1">
            <a:avLst/>
          </a:prstGeom>
          <a:ln>
            <a:solidFill>
              <a:srgbClr val="B410CE"/>
            </a:solidFill>
            <a:headEnd type="oval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3838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7" grpId="0"/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C1D3E6F-8AE7-4BA9-6CF2-8773507B57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6" y="960072"/>
            <a:ext cx="5400000" cy="1360341"/>
          </a:xfrm>
        </p:spPr>
        <p:txBody>
          <a:bodyPr>
            <a:noAutofit/>
          </a:bodyPr>
          <a:lstStyle/>
          <a:p>
            <a:r>
              <a:rPr lang="en-US" b="1" dirty="0"/>
              <a:t>Real-World Integration</a:t>
            </a:r>
            <a:br>
              <a:rPr lang="en-US" dirty="0"/>
            </a:br>
            <a:r>
              <a:rPr lang="en-US" dirty="0"/>
              <a:t>Deploy the software in an actual organization to evaluate and refine its capabilities in a practical context.</a:t>
            </a:r>
            <a:endParaRPr lang="it-IT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5C5575AA-2CBB-0615-5DED-C470634BBB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816645" y="0"/>
            <a:ext cx="4375355" cy="6858000"/>
          </a:xfrm>
          <a:prstGeom prst="rect">
            <a:avLst/>
          </a:prstGeom>
          <a:gradFill flip="none" rotWithShape="1">
            <a:gsLst>
              <a:gs pos="0">
                <a:srgbClr val="7D33D1">
                  <a:shade val="30000"/>
                  <a:satMod val="115000"/>
                </a:srgbClr>
              </a:gs>
              <a:gs pos="50000">
                <a:srgbClr val="7D33D1">
                  <a:shade val="67500"/>
                  <a:satMod val="115000"/>
                </a:srgbClr>
              </a:gs>
              <a:gs pos="100000">
                <a:srgbClr val="7D33D1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DF931B53-1A6D-DEF8-0DF9-6F32CCF78DA7}"/>
              </a:ext>
            </a:extLst>
          </p:cNvPr>
          <p:cNvSpPr/>
          <p:nvPr/>
        </p:nvSpPr>
        <p:spPr>
          <a:xfrm>
            <a:off x="6311173" y="0"/>
            <a:ext cx="1927118" cy="6858000"/>
          </a:xfrm>
          <a:prstGeom prst="rect">
            <a:avLst/>
          </a:prstGeom>
          <a:gradFill flip="none" rotWithShape="1">
            <a:gsLst>
              <a:gs pos="0">
                <a:srgbClr val="AD71E3">
                  <a:tint val="66000"/>
                  <a:satMod val="160000"/>
                </a:srgbClr>
              </a:gs>
              <a:gs pos="50000">
                <a:srgbClr val="AD71E3">
                  <a:tint val="44500"/>
                  <a:satMod val="160000"/>
                </a:srgbClr>
              </a:gs>
              <a:gs pos="100000">
                <a:srgbClr val="AD71E3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Ovale 5">
            <a:extLst>
              <a:ext uri="{FF2B5EF4-FFF2-40B4-BE49-F238E27FC236}">
                <a16:creationId xmlns:a16="http://schemas.microsoft.com/office/drawing/2014/main" id="{D836D223-6EA5-9CAF-B38B-A8D0A4562652}"/>
              </a:ext>
            </a:extLst>
          </p:cNvPr>
          <p:cNvSpPr/>
          <p:nvPr/>
        </p:nvSpPr>
        <p:spPr>
          <a:xfrm>
            <a:off x="5880828" y="1039500"/>
            <a:ext cx="900000" cy="900000"/>
          </a:xfrm>
          <a:prstGeom prst="ellipse">
            <a:avLst/>
          </a:prstGeom>
          <a:solidFill>
            <a:srgbClr val="CC99FF"/>
          </a:solidFill>
          <a:ln w="76200">
            <a:solidFill>
              <a:srgbClr val="7D33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7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C43458-AB12-1F4D-C3B0-70958E811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8636" y="2655487"/>
            <a:ext cx="3337068" cy="1547026"/>
          </a:xfrm>
        </p:spPr>
        <p:txBody>
          <a:bodyPr>
            <a:normAutofit/>
          </a:bodyPr>
          <a:lstStyle/>
          <a:p>
            <a:r>
              <a:rPr lang="it-IT" sz="5000" dirty="0">
                <a:solidFill>
                  <a:schemeClr val="bg1"/>
                </a:solidFill>
              </a:rPr>
              <a:t>Future Work</a:t>
            </a: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778C9CF-032E-5F48-9125-192FA20ACAB9}"/>
              </a:ext>
            </a:extLst>
          </p:cNvPr>
          <p:cNvSpPr/>
          <p:nvPr/>
        </p:nvSpPr>
        <p:spPr>
          <a:xfrm>
            <a:off x="5873849" y="2979000"/>
            <a:ext cx="900000" cy="900000"/>
          </a:xfrm>
          <a:prstGeom prst="ellipse">
            <a:avLst/>
          </a:prstGeom>
          <a:solidFill>
            <a:srgbClr val="CC99FF"/>
          </a:solidFill>
          <a:ln w="76200">
            <a:solidFill>
              <a:srgbClr val="7D33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7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7D402E14-7673-B994-683A-391B7E0B3031}"/>
              </a:ext>
            </a:extLst>
          </p:cNvPr>
          <p:cNvSpPr/>
          <p:nvPr/>
        </p:nvSpPr>
        <p:spPr>
          <a:xfrm>
            <a:off x="5857615" y="4918500"/>
            <a:ext cx="900000" cy="900000"/>
          </a:xfrm>
          <a:prstGeom prst="ellipse">
            <a:avLst/>
          </a:prstGeom>
          <a:solidFill>
            <a:srgbClr val="CC99FF"/>
          </a:solidFill>
          <a:ln w="76200">
            <a:solidFill>
              <a:srgbClr val="7D33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7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261F240E-00F2-B58C-716D-B2CE39AB688E}"/>
              </a:ext>
            </a:extLst>
          </p:cNvPr>
          <p:cNvSpPr txBox="1">
            <a:spLocks/>
          </p:cNvSpPr>
          <p:nvPr/>
        </p:nvSpPr>
        <p:spPr>
          <a:xfrm>
            <a:off x="639096" y="2822333"/>
            <a:ext cx="5400000" cy="136034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Customized Predictive Models</a:t>
            </a:r>
            <a:br>
              <a:rPr lang="en-US" sz="2200" b="1" dirty="0"/>
            </a:br>
            <a:r>
              <a:rPr lang="en-US" sz="2200" dirty="0"/>
              <a:t>Tailor the application to specific organizational datasets to enhance prediction accuracy and relevance.</a:t>
            </a:r>
          </a:p>
          <a:p>
            <a:endParaRPr lang="it-IT" dirty="0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C01989CE-DF6F-37C1-BFAE-448FF10EF9D3}"/>
              </a:ext>
            </a:extLst>
          </p:cNvPr>
          <p:cNvSpPr txBox="1">
            <a:spLocks/>
          </p:cNvSpPr>
          <p:nvPr/>
        </p:nvSpPr>
        <p:spPr>
          <a:xfrm>
            <a:off x="639096" y="4684594"/>
            <a:ext cx="5400000" cy="136034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dirty="0"/>
              <a:t>Feature Expansion</a:t>
            </a:r>
            <a:br>
              <a:rPr lang="en-US" sz="2100" b="1" dirty="0"/>
            </a:br>
            <a:r>
              <a:rPr lang="en-US" sz="2100" dirty="0"/>
              <a:t>Incorporate additional industry-specific variables and qualitative factors for a more holistic analysis </a:t>
            </a:r>
            <a:br>
              <a:rPr lang="en-US" sz="2100" dirty="0"/>
            </a:br>
            <a:r>
              <a:rPr lang="en-US" sz="2100" dirty="0"/>
              <a:t>of project outcomes.</a:t>
            </a:r>
            <a:endParaRPr lang="it-IT" sz="21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930582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37D7D3A3-6FBA-7369-AC6E-7DAD2FD3D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555857" y="2222501"/>
            <a:ext cx="3550113" cy="3521074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388CCD9-0153-5E96-8F4F-B7DF026DC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Topic </a:t>
            </a:r>
            <a:r>
              <a:rPr lang="it-IT" dirty="0" err="1"/>
              <a:t>Description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BC5D37-538F-85F3-AA7B-432AEB5E7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0475" y="2446338"/>
            <a:ext cx="7355205" cy="3073399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Objective</a:t>
            </a:r>
            <a:r>
              <a:rPr lang="en-US" dirty="0"/>
              <a:t>: Develop a predictive analytics system for improve planning and management of software projects.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Key Features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Use historical data (project duration, costs, resources).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900" dirty="0"/>
              <a:t>Machine Learning Models: Regression and decision trees.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Outcome</a:t>
            </a:r>
            <a:r>
              <a:rPr lang="en-US" dirty="0"/>
              <a:t>: </a:t>
            </a:r>
            <a:r>
              <a:rPr lang="en-US" sz="1900" dirty="0"/>
              <a:t>Web application to display predicted project metrics.</a:t>
            </a:r>
          </a:p>
          <a:p>
            <a:endParaRPr lang="it-IT" dirty="0"/>
          </a:p>
        </p:txBody>
      </p:sp>
      <p:pic>
        <p:nvPicPr>
          <p:cNvPr id="4" name="Picture 3" descr="Immagine che contiene creatività&#10;&#10;Descrizione generata automaticamente">
            <a:extLst>
              <a:ext uri="{FF2B5EF4-FFF2-40B4-BE49-F238E27FC236}">
                <a16:creationId xmlns:a16="http://schemas.microsoft.com/office/drawing/2014/main" id="{B6737531-07DF-0E11-DED4-CA4151C5014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1588" b="92399" l="10000" r="90000"/>
                    </a14:imgEffect>
                  </a14:imgLayer>
                </a14:imgProps>
              </a:ext>
            </a:extLst>
          </a:blip>
          <a:srcRect l="10000" t="23987" r="9922"/>
          <a:stretch/>
        </p:blipFill>
        <p:spPr>
          <a:xfrm>
            <a:off x="-17145" y="5995916"/>
            <a:ext cx="12287250" cy="951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4232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24F538-F9C0-DB7A-5F7B-A5E2D506E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Methodology</a:t>
            </a:r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BA61457D-76E3-3438-F248-0FEBF917F332}"/>
              </a:ext>
            </a:extLst>
          </p:cNvPr>
          <p:cNvGrpSpPr/>
          <p:nvPr/>
        </p:nvGrpSpPr>
        <p:grpSpPr>
          <a:xfrm>
            <a:off x="0" y="2841583"/>
            <a:ext cx="12188952" cy="2888379"/>
            <a:chOff x="0" y="2841583"/>
            <a:chExt cx="12188952" cy="2888379"/>
          </a:xfrm>
        </p:grpSpPr>
        <p:grpSp>
          <p:nvGrpSpPr>
            <p:cNvPr id="47" name="Gruppo 46">
              <a:extLst>
                <a:ext uri="{FF2B5EF4-FFF2-40B4-BE49-F238E27FC236}">
                  <a16:creationId xmlns:a16="http://schemas.microsoft.com/office/drawing/2014/main" id="{5B42D79E-A3CA-A1A0-72F9-604F66CF94DD}"/>
                </a:ext>
              </a:extLst>
            </p:cNvPr>
            <p:cNvGrpSpPr/>
            <p:nvPr/>
          </p:nvGrpSpPr>
          <p:grpSpPr>
            <a:xfrm>
              <a:off x="0" y="2841583"/>
              <a:ext cx="12188952" cy="2888379"/>
              <a:chOff x="0" y="2193571"/>
              <a:chExt cx="12201525" cy="2909048"/>
            </a:xfrm>
          </p:grpSpPr>
          <p:grpSp>
            <p:nvGrpSpPr>
              <p:cNvPr id="48" name="Gruppo 47">
                <a:extLst>
                  <a:ext uri="{FF2B5EF4-FFF2-40B4-BE49-F238E27FC236}">
                    <a16:creationId xmlns:a16="http://schemas.microsoft.com/office/drawing/2014/main" id="{5BD5E90D-9EB0-1E8E-D13D-574CC11BEF4E}"/>
                  </a:ext>
                </a:extLst>
              </p:cNvPr>
              <p:cNvGrpSpPr/>
              <p:nvPr/>
            </p:nvGrpSpPr>
            <p:grpSpPr>
              <a:xfrm>
                <a:off x="0" y="2193571"/>
                <a:ext cx="12201525" cy="1435100"/>
                <a:chOff x="0" y="2193571"/>
                <a:chExt cx="12201525" cy="1435100"/>
              </a:xfrm>
            </p:grpSpPr>
            <p:grpSp>
              <p:nvGrpSpPr>
                <p:cNvPr id="72" name="그룹 1902">
                  <a:extLst>
                    <a:ext uri="{FF2B5EF4-FFF2-40B4-BE49-F238E27FC236}">
                      <a16:creationId xmlns:a16="http://schemas.microsoft.com/office/drawing/2014/main" id="{DA879F2A-5CFD-14F0-1E8B-68DF84424BB8}"/>
                    </a:ext>
                  </a:extLst>
                </p:cNvPr>
                <p:cNvGrpSpPr/>
                <p:nvPr/>
              </p:nvGrpSpPr>
              <p:grpSpPr>
                <a:xfrm>
                  <a:off x="0" y="2193571"/>
                  <a:ext cx="12201525" cy="1435100"/>
                  <a:chOff x="-9524" y="2533650"/>
                  <a:chExt cx="12201525" cy="1435100"/>
                </a:xfrm>
              </p:grpSpPr>
              <p:sp>
                <p:nvSpPr>
                  <p:cNvPr id="74" name="자유형: 도형 1903">
                    <a:extLst>
                      <a:ext uri="{FF2B5EF4-FFF2-40B4-BE49-F238E27FC236}">
                        <a16:creationId xmlns:a16="http://schemas.microsoft.com/office/drawing/2014/main" id="{898E148A-C505-B05F-3AA0-0A547DC7747C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71571" y="2647607"/>
                    <a:ext cx="844997" cy="1207187"/>
                  </a:xfrm>
                  <a:custGeom>
                    <a:avLst/>
                    <a:gdLst>
                      <a:gd name="connsiteX0" fmla="*/ 844997 w 844997"/>
                      <a:gd name="connsiteY0" fmla="*/ 1057131 h 1207187"/>
                      <a:gd name="connsiteX1" fmla="*/ 422499 w 844997"/>
                      <a:gd name="connsiteY1" fmla="*/ 1207187 h 1207187"/>
                      <a:gd name="connsiteX2" fmla="*/ 0 w 844997"/>
                      <a:gd name="connsiteY2" fmla="*/ 1057131 h 1207187"/>
                      <a:gd name="connsiteX3" fmla="*/ 260881 w 844997"/>
                      <a:gd name="connsiteY3" fmla="*/ 523806 h 1207187"/>
                      <a:gd name="connsiteX4" fmla="*/ 108125 w 844997"/>
                      <a:gd name="connsiteY4" fmla="*/ 95103 h 1207187"/>
                      <a:gd name="connsiteX5" fmla="*/ 9838 w 844997"/>
                      <a:gd name="connsiteY5" fmla="*/ 0 h 1207187"/>
                      <a:gd name="connsiteX6" fmla="*/ 835160 w 844997"/>
                      <a:gd name="connsiteY6" fmla="*/ 0 h 1207187"/>
                      <a:gd name="connsiteX7" fmla="*/ 736872 w 844997"/>
                      <a:gd name="connsiteY7" fmla="*/ 95103 h 1207187"/>
                      <a:gd name="connsiteX8" fmla="*/ 584115 w 844997"/>
                      <a:gd name="connsiteY8" fmla="*/ 523806 h 1207187"/>
                      <a:gd name="connsiteX9" fmla="*/ 844997 w 844997"/>
                      <a:gd name="connsiteY9" fmla="*/ 1057131 h 120718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44997" h="1207187">
                        <a:moveTo>
                          <a:pt x="844997" y="1057131"/>
                        </a:moveTo>
                        <a:cubicBezTo>
                          <a:pt x="730300" y="1151960"/>
                          <a:pt x="582848" y="1207187"/>
                          <a:pt x="422499" y="1207187"/>
                        </a:cubicBezTo>
                        <a:cubicBezTo>
                          <a:pt x="262149" y="1207187"/>
                          <a:pt x="114698" y="1151960"/>
                          <a:pt x="0" y="1057131"/>
                        </a:cubicBezTo>
                        <a:cubicBezTo>
                          <a:pt x="159673" y="934309"/>
                          <a:pt x="260881" y="740877"/>
                          <a:pt x="260881" y="523806"/>
                        </a:cubicBezTo>
                        <a:cubicBezTo>
                          <a:pt x="260881" y="361003"/>
                          <a:pt x="203952" y="211496"/>
                          <a:pt x="108125" y="95103"/>
                        </a:cubicBezTo>
                        <a:lnTo>
                          <a:pt x="9838" y="0"/>
                        </a:lnTo>
                        <a:lnTo>
                          <a:pt x="835160" y="0"/>
                        </a:lnTo>
                        <a:lnTo>
                          <a:pt x="736872" y="95103"/>
                        </a:lnTo>
                        <a:cubicBezTo>
                          <a:pt x="641045" y="211496"/>
                          <a:pt x="584115" y="361003"/>
                          <a:pt x="584115" y="523806"/>
                        </a:cubicBezTo>
                        <a:cubicBezTo>
                          <a:pt x="584115" y="740877"/>
                          <a:pt x="685324" y="934309"/>
                          <a:pt x="844997" y="1057131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B13B96"/>
                      </a:gs>
                      <a:gs pos="100000">
                        <a:srgbClr val="AE4DC3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14300" sx="102000" sy="102000" algn="ctr" rotWithShape="0">
                      <a:srgbClr val="FFFFFF">
                        <a:lumMod val="65000"/>
                        <a:alpha val="40000"/>
                      </a:srgb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5" name="자유형: 도형 1904">
                    <a:extLst>
                      <a:ext uri="{FF2B5EF4-FFF2-40B4-BE49-F238E27FC236}">
                        <a16:creationId xmlns:a16="http://schemas.microsoft.com/office/drawing/2014/main" id="{64E1C516-B641-A248-7316-D5D49EEBF32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11157246" y="2638944"/>
                    <a:ext cx="844997" cy="1224512"/>
                  </a:xfrm>
                  <a:custGeom>
                    <a:avLst/>
                    <a:gdLst>
                      <a:gd name="connsiteX0" fmla="*/ 844997 w 844997"/>
                      <a:gd name="connsiteY0" fmla="*/ 150055 h 1224512"/>
                      <a:gd name="connsiteX1" fmla="*/ 584115 w 844997"/>
                      <a:gd name="connsiteY1" fmla="*/ 683380 h 1224512"/>
                      <a:gd name="connsiteX2" fmla="*/ 844997 w 844997"/>
                      <a:gd name="connsiteY2" fmla="*/ 1216706 h 1224512"/>
                      <a:gd name="connsiteX3" fmla="*/ 833697 w 844997"/>
                      <a:gd name="connsiteY3" fmla="*/ 1224512 h 1224512"/>
                      <a:gd name="connsiteX4" fmla="*/ 11300 w 844997"/>
                      <a:gd name="connsiteY4" fmla="*/ 1224512 h 1224512"/>
                      <a:gd name="connsiteX5" fmla="*/ 0 w 844997"/>
                      <a:gd name="connsiteY5" fmla="*/ 1216706 h 1224512"/>
                      <a:gd name="connsiteX6" fmla="*/ 260881 w 844997"/>
                      <a:gd name="connsiteY6" fmla="*/ 683380 h 1224512"/>
                      <a:gd name="connsiteX7" fmla="*/ 0 w 844997"/>
                      <a:gd name="connsiteY7" fmla="*/ 150055 h 1224512"/>
                      <a:gd name="connsiteX8" fmla="*/ 422499 w 844997"/>
                      <a:gd name="connsiteY8" fmla="*/ 0 h 1224512"/>
                      <a:gd name="connsiteX9" fmla="*/ 844997 w 844997"/>
                      <a:gd name="connsiteY9" fmla="*/ 150055 h 12245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44997" h="1224512">
                        <a:moveTo>
                          <a:pt x="844997" y="150055"/>
                        </a:moveTo>
                        <a:cubicBezTo>
                          <a:pt x="685324" y="272877"/>
                          <a:pt x="584115" y="466310"/>
                          <a:pt x="584115" y="683380"/>
                        </a:cubicBezTo>
                        <a:cubicBezTo>
                          <a:pt x="584115" y="900451"/>
                          <a:pt x="685324" y="1093884"/>
                          <a:pt x="844997" y="1216706"/>
                        </a:cubicBezTo>
                        <a:lnTo>
                          <a:pt x="833697" y="1224512"/>
                        </a:lnTo>
                        <a:lnTo>
                          <a:pt x="11300" y="1224512"/>
                        </a:lnTo>
                        <a:lnTo>
                          <a:pt x="0" y="1216706"/>
                        </a:lnTo>
                        <a:cubicBezTo>
                          <a:pt x="159673" y="1093884"/>
                          <a:pt x="260881" y="900451"/>
                          <a:pt x="260881" y="683380"/>
                        </a:cubicBezTo>
                        <a:cubicBezTo>
                          <a:pt x="260881" y="466310"/>
                          <a:pt x="159673" y="272877"/>
                          <a:pt x="0" y="150055"/>
                        </a:cubicBezTo>
                        <a:cubicBezTo>
                          <a:pt x="114698" y="55227"/>
                          <a:pt x="262149" y="0"/>
                          <a:pt x="422499" y="0"/>
                        </a:cubicBezTo>
                        <a:cubicBezTo>
                          <a:pt x="582848" y="0"/>
                          <a:pt x="730300" y="55227"/>
                          <a:pt x="844997" y="150055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4CAFC0"/>
                      </a:gs>
                      <a:gs pos="100000">
                        <a:srgbClr val="B13B96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14300" sx="102000" sy="102000" algn="ctr" rotWithShape="0">
                      <a:srgbClr val="FFFFFF">
                        <a:lumMod val="65000"/>
                        <a:alpha val="40000"/>
                      </a:srgbClr>
                    </a:outerShdw>
                  </a:effectLst>
                </p:spPr>
                <p:txBody>
                  <a:bodyPr wrap="square" rtlCol="0" anchor="ctr">
                    <a:noAutofit/>
                  </a:bodyPr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Oval 6">
                    <a:extLst>
                      <a:ext uri="{FF2B5EF4-FFF2-40B4-BE49-F238E27FC236}">
                        <a16:creationId xmlns:a16="http://schemas.microsoft.com/office/drawing/2014/main" id="{A2B79293-58F1-B5B3-7A7C-5571C766AD51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2319103" y="2567819"/>
                    <a:ext cx="844997" cy="1366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376" h="1440160">
                        <a:moveTo>
                          <a:pt x="445188" y="0"/>
                        </a:moveTo>
                        <a:cubicBezTo>
                          <a:pt x="614149" y="0"/>
                          <a:pt x="769519" y="58193"/>
                          <a:pt x="890376" y="158114"/>
                        </a:cubicBezTo>
                        <a:cubicBezTo>
                          <a:pt x="722128" y="287532"/>
                          <a:pt x="615484" y="491352"/>
                          <a:pt x="615484" y="720080"/>
                        </a:cubicBezTo>
                        <a:cubicBezTo>
                          <a:pt x="615484" y="948808"/>
                          <a:pt x="722128" y="1152628"/>
                          <a:pt x="890376" y="1282046"/>
                        </a:cubicBezTo>
                        <a:cubicBezTo>
                          <a:pt x="769519" y="1381967"/>
                          <a:pt x="614149" y="1440160"/>
                          <a:pt x="445188" y="1440160"/>
                        </a:cubicBezTo>
                        <a:cubicBezTo>
                          <a:pt x="276227" y="1440160"/>
                          <a:pt x="120857" y="1381967"/>
                          <a:pt x="0" y="1282046"/>
                        </a:cubicBezTo>
                        <a:cubicBezTo>
                          <a:pt x="168248" y="1152628"/>
                          <a:pt x="274891" y="948808"/>
                          <a:pt x="274891" y="720080"/>
                        </a:cubicBezTo>
                        <a:cubicBezTo>
                          <a:pt x="274891" y="491352"/>
                          <a:pt x="168248" y="287532"/>
                          <a:pt x="0" y="158114"/>
                        </a:cubicBezTo>
                        <a:cubicBezTo>
                          <a:pt x="120857" y="58193"/>
                          <a:pt x="276227" y="0"/>
                          <a:pt x="44518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AE4DC3"/>
                      </a:gs>
                      <a:gs pos="100000">
                        <a:srgbClr val="6A3BB1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14300" sx="102000" sy="102000" algn="ctr" rotWithShape="0">
                      <a:srgbClr val="FFFFFF">
                        <a:lumMod val="65000"/>
                        <a:alpha val="4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7" name="Oval 6">
                    <a:extLst>
                      <a:ext uri="{FF2B5EF4-FFF2-40B4-BE49-F238E27FC236}">
                        <a16:creationId xmlns:a16="http://schemas.microsoft.com/office/drawing/2014/main" id="{6F1A454D-125B-1359-1B83-C013EC5AC0D5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001054" y="2567819"/>
                    <a:ext cx="844997" cy="1366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376" h="1440160">
                        <a:moveTo>
                          <a:pt x="445188" y="0"/>
                        </a:moveTo>
                        <a:cubicBezTo>
                          <a:pt x="614149" y="0"/>
                          <a:pt x="769519" y="58193"/>
                          <a:pt x="890376" y="158114"/>
                        </a:cubicBezTo>
                        <a:cubicBezTo>
                          <a:pt x="722128" y="287532"/>
                          <a:pt x="615484" y="491352"/>
                          <a:pt x="615484" y="720080"/>
                        </a:cubicBezTo>
                        <a:cubicBezTo>
                          <a:pt x="615484" y="948808"/>
                          <a:pt x="722128" y="1152628"/>
                          <a:pt x="890376" y="1282046"/>
                        </a:cubicBezTo>
                        <a:cubicBezTo>
                          <a:pt x="769519" y="1381967"/>
                          <a:pt x="614149" y="1440160"/>
                          <a:pt x="445188" y="1440160"/>
                        </a:cubicBezTo>
                        <a:cubicBezTo>
                          <a:pt x="276227" y="1440160"/>
                          <a:pt x="120857" y="1381967"/>
                          <a:pt x="0" y="1282046"/>
                        </a:cubicBezTo>
                        <a:cubicBezTo>
                          <a:pt x="168248" y="1152628"/>
                          <a:pt x="274891" y="948808"/>
                          <a:pt x="274891" y="720080"/>
                        </a:cubicBezTo>
                        <a:cubicBezTo>
                          <a:pt x="274891" y="491352"/>
                          <a:pt x="168248" y="287532"/>
                          <a:pt x="0" y="158114"/>
                        </a:cubicBezTo>
                        <a:cubicBezTo>
                          <a:pt x="120857" y="58193"/>
                          <a:pt x="276227" y="0"/>
                          <a:pt x="44518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3B6EB1"/>
                      </a:gs>
                      <a:gs pos="100000">
                        <a:srgbClr val="4CAFC0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14300" sx="102000" sy="102000" algn="ctr" rotWithShape="0">
                      <a:srgbClr val="FFFFFF">
                        <a:lumMod val="65000"/>
                        <a:alpha val="4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8" name="Oval 15">
                    <a:extLst>
                      <a:ext uri="{FF2B5EF4-FFF2-40B4-BE49-F238E27FC236}">
                        <a16:creationId xmlns:a16="http://schemas.microsoft.com/office/drawing/2014/main" id="{FCD5294A-1D7F-3C5E-1B7D-8345BAAB4784}"/>
                      </a:ext>
                    </a:extLst>
                  </p:cNvPr>
                  <p:cNvSpPr/>
                  <p:nvPr/>
                </p:nvSpPr>
                <p:spPr>
                  <a:xfrm>
                    <a:off x="9818262" y="2533650"/>
                    <a:ext cx="1435100" cy="1435100"/>
                  </a:xfrm>
                  <a:prstGeom prst="ellipse">
                    <a:avLst/>
                  </a:prstGeom>
                  <a:solidFill>
                    <a:srgbClr val="4CAFC0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14300" sx="102000" sy="102000" algn="ctr" rotWithShape="0">
                      <a:srgbClr val="FFFFFF">
                        <a:lumMod val="65000"/>
                        <a:alpha val="4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Oval 6">
                    <a:extLst>
                      <a:ext uri="{FF2B5EF4-FFF2-40B4-BE49-F238E27FC236}">
                        <a16:creationId xmlns:a16="http://schemas.microsoft.com/office/drawing/2014/main" id="{3A8F3510-50AE-031F-AA1E-08FFE24F5027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4546421" y="2567819"/>
                    <a:ext cx="844997" cy="1366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376" h="1440160">
                        <a:moveTo>
                          <a:pt x="445188" y="0"/>
                        </a:moveTo>
                        <a:cubicBezTo>
                          <a:pt x="614149" y="0"/>
                          <a:pt x="769519" y="58193"/>
                          <a:pt x="890376" y="158114"/>
                        </a:cubicBezTo>
                        <a:cubicBezTo>
                          <a:pt x="722128" y="287532"/>
                          <a:pt x="615484" y="491352"/>
                          <a:pt x="615484" y="720080"/>
                        </a:cubicBezTo>
                        <a:cubicBezTo>
                          <a:pt x="615484" y="948808"/>
                          <a:pt x="722128" y="1152628"/>
                          <a:pt x="890376" y="1282046"/>
                        </a:cubicBezTo>
                        <a:cubicBezTo>
                          <a:pt x="769519" y="1381967"/>
                          <a:pt x="614149" y="1440160"/>
                          <a:pt x="445188" y="1440160"/>
                        </a:cubicBezTo>
                        <a:cubicBezTo>
                          <a:pt x="276227" y="1440160"/>
                          <a:pt x="120857" y="1381967"/>
                          <a:pt x="0" y="1282046"/>
                        </a:cubicBezTo>
                        <a:cubicBezTo>
                          <a:pt x="168248" y="1152628"/>
                          <a:pt x="274891" y="948808"/>
                          <a:pt x="274891" y="720080"/>
                        </a:cubicBezTo>
                        <a:cubicBezTo>
                          <a:pt x="274891" y="491352"/>
                          <a:pt x="168248" y="287532"/>
                          <a:pt x="0" y="158114"/>
                        </a:cubicBezTo>
                        <a:cubicBezTo>
                          <a:pt x="120857" y="58193"/>
                          <a:pt x="276227" y="0"/>
                          <a:pt x="44518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6A3BB1"/>
                      </a:gs>
                      <a:gs pos="100000">
                        <a:srgbClr val="4D4FC3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14300" sx="102000" sy="102000" algn="ctr" rotWithShape="0">
                      <a:srgbClr val="FFFFFF">
                        <a:lumMod val="65000"/>
                        <a:alpha val="4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0" name="Oval 6">
                    <a:extLst>
                      <a:ext uri="{FF2B5EF4-FFF2-40B4-BE49-F238E27FC236}">
                        <a16:creationId xmlns:a16="http://schemas.microsoft.com/office/drawing/2014/main" id="{5B6640FF-AB3F-F310-523C-EFA1119F4C4B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6773737" y="2567819"/>
                    <a:ext cx="844997" cy="136676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376" h="1440160">
                        <a:moveTo>
                          <a:pt x="445188" y="0"/>
                        </a:moveTo>
                        <a:cubicBezTo>
                          <a:pt x="614149" y="0"/>
                          <a:pt x="769519" y="58193"/>
                          <a:pt x="890376" y="158114"/>
                        </a:cubicBezTo>
                        <a:cubicBezTo>
                          <a:pt x="722128" y="287532"/>
                          <a:pt x="615484" y="491352"/>
                          <a:pt x="615484" y="720080"/>
                        </a:cubicBezTo>
                        <a:cubicBezTo>
                          <a:pt x="615484" y="948808"/>
                          <a:pt x="722128" y="1152628"/>
                          <a:pt x="890376" y="1282046"/>
                        </a:cubicBezTo>
                        <a:cubicBezTo>
                          <a:pt x="769519" y="1381967"/>
                          <a:pt x="614149" y="1440160"/>
                          <a:pt x="445188" y="1440160"/>
                        </a:cubicBezTo>
                        <a:cubicBezTo>
                          <a:pt x="276227" y="1440160"/>
                          <a:pt x="120857" y="1381967"/>
                          <a:pt x="0" y="1282046"/>
                        </a:cubicBezTo>
                        <a:cubicBezTo>
                          <a:pt x="168248" y="1152628"/>
                          <a:pt x="274891" y="948808"/>
                          <a:pt x="274891" y="720080"/>
                        </a:cubicBezTo>
                        <a:cubicBezTo>
                          <a:pt x="274891" y="491352"/>
                          <a:pt x="168248" y="287532"/>
                          <a:pt x="0" y="158114"/>
                        </a:cubicBezTo>
                        <a:cubicBezTo>
                          <a:pt x="120857" y="58193"/>
                          <a:pt x="276227" y="0"/>
                          <a:pt x="445188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4D4FC3"/>
                      </a:gs>
                      <a:gs pos="100000">
                        <a:srgbClr val="3B6EB1"/>
                      </a:gs>
                    </a:gsLst>
                    <a:lin ang="5400000" scaled="1"/>
                    <a:tileRect/>
                  </a:gra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14300" sx="102000" sy="102000" algn="ctr" rotWithShape="0">
                      <a:srgbClr val="FFFFFF">
                        <a:lumMod val="65000"/>
                        <a:alpha val="4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1" name="Oval 5">
                    <a:extLst>
                      <a:ext uri="{FF2B5EF4-FFF2-40B4-BE49-F238E27FC236}">
                        <a16:creationId xmlns:a16="http://schemas.microsoft.com/office/drawing/2014/main" id="{D3CE0025-2D4C-A718-6BE0-59C5FAB12056}"/>
                      </a:ext>
                    </a:extLst>
                  </p:cNvPr>
                  <p:cNvSpPr/>
                  <p:nvPr/>
                </p:nvSpPr>
                <p:spPr>
                  <a:xfrm>
                    <a:off x="5366429" y="2533650"/>
                    <a:ext cx="1435100" cy="1435100"/>
                  </a:xfrm>
                  <a:prstGeom prst="ellipse">
                    <a:avLst/>
                  </a:prstGeom>
                  <a:solidFill>
                    <a:srgbClr val="4D4FC3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14300" sx="102000" sy="102000" algn="ctr" rotWithShape="0">
                      <a:srgbClr val="FFFFFF">
                        <a:lumMod val="65000"/>
                        <a:alpha val="4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" name="Oval 15">
                    <a:extLst>
                      <a:ext uri="{FF2B5EF4-FFF2-40B4-BE49-F238E27FC236}">
                        <a16:creationId xmlns:a16="http://schemas.microsoft.com/office/drawing/2014/main" id="{D4D489D9-C65D-AC3C-6590-F46384C1321C}"/>
                      </a:ext>
                    </a:extLst>
                  </p:cNvPr>
                  <p:cNvSpPr/>
                  <p:nvPr/>
                </p:nvSpPr>
                <p:spPr>
                  <a:xfrm>
                    <a:off x="7590945" y="2533650"/>
                    <a:ext cx="1435100" cy="1435100"/>
                  </a:xfrm>
                  <a:prstGeom prst="ellipse">
                    <a:avLst/>
                  </a:prstGeom>
                  <a:solidFill>
                    <a:srgbClr val="3B6EB1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14300" sx="102000" sy="102000" algn="ctr" rotWithShape="0">
                      <a:srgbClr val="FFFFFF">
                        <a:lumMod val="65000"/>
                        <a:alpha val="4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3" name="Oval 5">
                    <a:extLst>
                      <a:ext uri="{FF2B5EF4-FFF2-40B4-BE49-F238E27FC236}">
                        <a16:creationId xmlns:a16="http://schemas.microsoft.com/office/drawing/2014/main" id="{59AAF481-2552-CBA4-7C4A-C8E2ED0F24C1}"/>
                      </a:ext>
                    </a:extLst>
                  </p:cNvPr>
                  <p:cNvSpPr/>
                  <p:nvPr/>
                </p:nvSpPr>
                <p:spPr>
                  <a:xfrm>
                    <a:off x="911794" y="2533650"/>
                    <a:ext cx="1435100" cy="1435100"/>
                  </a:xfrm>
                  <a:prstGeom prst="ellipse">
                    <a:avLst/>
                  </a:prstGeom>
                  <a:solidFill>
                    <a:srgbClr val="AE4DC3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14300" sx="102000" sy="102000" algn="ctr" rotWithShape="0">
                      <a:srgbClr val="FFFFFF">
                        <a:lumMod val="65000"/>
                        <a:alpha val="4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4" name="Oval 15">
                    <a:extLst>
                      <a:ext uri="{FF2B5EF4-FFF2-40B4-BE49-F238E27FC236}">
                        <a16:creationId xmlns:a16="http://schemas.microsoft.com/office/drawing/2014/main" id="{74E6188F-FE53-4C82-414B-9736170AF7A9}"/>
                      </a:ext>
                    </a:extLst>
                  </p:cNvPr>
                  <p:cNvSpPr/>
                  <p:nvPr/>
                </p:nvSpPr>
                <p:spPr>
                  <a:xfrm>
                    <a:off x="3136308" y="2533650"/>
                    <a:ext cx="1435101" cy="1435100"/>
                  </a:xfrm>
                  <a:prstGeom prst="ellipse">
                    <a:avLst/>
                  </a:prstGeom>
                  <a:solidFill>
                    <a:srgbClr val="6A3BB1">
                      <a:lumMod val="60000"/>
                      <a:lumOff val="40000"/>
                    </a:srgbClr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outerShdw blurRad="114300" sx="102000" sy="102000" algn="ctr" rotWithShape="0">
                      <a:srgbClr val="FFFFFF">
                        <a:lumMod val="65000"/>
                        <a:alpha val="40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5" name="Oval 5">
                    <a:extLst>
                      <a:ext uri="{FF2B5EF4-FFF2-40B4-BE49-F238E27FC236}">
                        <a16:creationId xmlns:a16="http://schemas.microsoft.com/office/drawing/2014/main" id="{C9F402D0-9E3E-0E8D-3989-9035D9CF8D03}"/>
                      </a:ext>
                    </a:extLst>
                  </p:cNvPr>
                  <p:cNvSpPr/>
                  <p:nvPr/>
                </p:nvSpPr>
                <p:spPr>
                  <a:xfrm>
                    <a:off x="1031013" y="2652869"/>
                    <a:ext cx="1196662" cy="1196662"/>
                  </a:xfrm>
                  <a:prstGeom prst="ellipse">
                    <a:avLst/>
                  </a:prstGeom>
                  <a:solidFill>
                    <a:srgbClr val="AE4DC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76200">
                      <a:srgbClr val="FFFFFF">
                        <a:lumMod val="50000"/>
                      </a:srgbClr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6" name="Oval 5">
                    <a:extLst>
                      <a:ext uri="{FF2B5EF4-FFF2-40B4-BE49-F238E27FC236}">
                        <a16:creationId xmlns:a16="http://schemas.microsoft.com/office/drawing/2014/main" id="{5972B4FB-E211-0623-2102-361FA0A23F16}"/>
                      </a:ext>
                    </a:extLst>
                  </p:cNvPr>
                  <p:cNvSpPr/>
                  <p:nvPr/>
                </p:nvSpPr>
                <p:spPr>
                  <a:xfrm>
                    <a:off x="3257630" y="2652869"/>
                    <a:ext cx="1196662" cy="1196662"/>
                  </a:xfrm>
                  <a:prstGeom prst="ellipse">
                    <a:avLst/>
                  </a:prstGeom>
                  <a:solidFill>
                    <a:srgbClr val="6A3BB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76200">
                      <a:srgbClr val="FFFFFF">
                        <a:lumMod val="50000"/>
                      </a:srgbClr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7" name="Oval 5">
                    <a:extLst>
                      <a:ext uri="{FF2B5EF4-FFF2-40B4-BE49-F238E27FC236}">
                        <a16:creationId xmlns:a16="http://schemas.microsoft.com/office/drawing/2014/main" id="{7E3A07D1-71E6-D1F4-97D7-0C6197B57C6B}"/>
                      </a:ext>
                    </a:extLst>
                  </p:cNvPr>
                  <p:cNvSpPr/>
                  <p:nvPr/>
                </p:nvSpPr>
                <p:spPr>
                  <a:xfrm>
                    <a:off x="5484248" y="2652869"/>
                    <a:ext cx="1196662" cy="1196662"/>
                  </a:xfrm>
                  <a:prstGeom prst="ellipse">
                    <a:avLst/>
                  </a:prstGeom>
                  <a:solidFill>
                    <a:srgbClr val="4D4FC3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76200">
                      <a:srgbClr val="FFFFFF">
                        <a:lumMod val="50000"/>
                      </a:srgbClr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8" name="Oval 5">
                    <a:extLst>
                      <a:ext uri="{FF2B5EF4-FFF2-40B4-BE49-F238E27FC236}">
                        <a16:creationId xmlns:a16="http://schemas.microsoft.com/office/drawing/2014/main" id="{07C9342C-B8B3-36B2-346B-97BEAB78BD43}"/>
                      </a:ext>
                    </a:extLst>
                  </p:cNvPr>
                  <p:cNvSpPr/>
                  <p:nvPr/>
                </p:nvSpPr>
                <p:spPr>
                  <a:xfrm>
                    <a:off x="7710865" y="2652869"/>
                    <a:ext cx="1196662" cy="1196662"/>
                  </a:xfrm>
                  <a:prstGeom prst="ellipse">
                    <a:avLst/>
                  </a:prstGeom>
                  <a:solidFill>
                    <a:srgbClr val="3B6EB1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76200">
                      <a:srgbClr val="FFFFFF">
                        <a:lumMod val="50000"/>
                      </a:srgbClr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9" name="Oval 5">
                    <a:extLst>
                      <a:ext uri="{FF2B5EF4-FFF2-40B4-BE49-F238E27FC236}">
                        <a16:creationId xmlns:a16="http://schemas.microsoft.com/office/drawing/2014/main" id="{F7BDE002-8CF1-6C5D-14BA-EE0810408CBE}"/>
                      </a:ext>
                    </a:extLst>
                  </p:cNvPr>
                  <p:cNvSpPr/>
                  <p:nvPr/>
                </p:nvSpPr>
                <p:spPr>
                  <a:xfrm>
                    <a:off x="9937481" y="2652869"/>
                    <a:ext cx="1196662" cy="1196662"/>
                  </a:xfrm>
                  <a:prstGeom prst="ellipse">
                    <a:avLst/>
                  </a:prstGeom>
                  <a:solidFill>
                    <a:srgbClr val="4CAFC0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>
                    <a:innerShdw blurRad="76200">
                      <a:srgbClr val="FFFFFF">
                        <a:lumMod val="50000"/>
                      </a:srgbClr>
                    </a:inn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venir Next LT Pro"/>
                      <a:ea typeface="+mn-ea"/>
                      <a:cs typeface="+mn-cs"/>
                    </a:endParaRPr>
                  </a:p>
                </p:txBody>
              </p:sp>
            </p:grpSp>
            <p:sp>
              <p:nvSpPr>
                <p:cNvPr id="73" name="TextBox 1919">
                  <a:extLst>
                    <a:ext uri="{FF2B5EF4-FFF2-40B4-BE49-F238E27FC236}">
                      <a16:creationId xmlns:a16="http://schemas.microsoft.com/office/drawing/2014/main" id="{C31D3690-F825-E001-4FCA-C94BDD765231}"/>
                    </a:ext>
                  </a:extLst>
                </p:cNvPr>
                <p:cNvSpPr txBox="1"/>
                <p:nvPr/>
              </p:nvSpPr>
              <p:spPr>
                <a:xfrm>
                  <a:off x="996132" y="2658418"/>
                  <a:ext cx="1254172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venir Next LT Pro"/>
                  </a:endParaRPr>
                </a:p>
              </p:txBody>
            </p:sp>
          </p:grpSp>
          <p:sp>
            <p:nvSpPr>
              <p:cNvPr id="70" name="TextBox 1925">
                <a:extLst>
                  <a:ext uri="{FF2B5EF4-FFF2-40B4-BE49-F238E27FC236}">
                    <a16:creationId xmlns:a16="http://schemas.microsoft.com/office/drawing/2014/main" id="{D5DAE3B0-966C-CE69-A599-C8EA4342FBBB}"/>
                  </a:ext>
                </a:extLst>
              </p:cNvPr>
              <p:cNvSpPr txBox="1"/>
              <p:nvPr/>
            </p:nvSpPr>
            <p:spPr>
              <a:xfrm>
                <a:off x="603593" y="4265676"/>
                <a:ext cx="2162228" cy="836943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R="0" lvl="0" algn="ctr" defTabSz="850392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/>
                  <a:defRPr/>
                </a:pPr>
                <a:r>
                  <a:rPr kumimoji="0" lang="en-US" altLang="ko-KR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itchFamily="34" charset="0"/>
                  </a:rPr>
                  <a:t>Study of the related work to understand existing solutions and dataset extraction</a:t>
                </a:r>
              </a:p>
            </p:txBody>
          </p:sp>
          <p:sp>
            <p:nvSpPr>
              <p:cNvPr id="50" name="TextBox 1929">
                <a:extLst>
                  <a:ext uri="{FF2B5EF4-FFF2-40B4-BE49-F238E27FC236}">
                    <a16:creationId xmlns:a16="http://schemas.microsoft.com/office/drawing/2014/main" id="{D1648FFA-81B7-9F59-D9D0-4ECDC9531DE0}"/>
                  </a:ext>
                </a:extLst>
              </p:cNvPr>
              <p:cNvSpPr txBox="1"/>
              <p:nvPr/>
            </p:nvSpPr>
            <p:spPr>
              <a:xfrm>
                <a:off x="7421767" y="3723639"/>
                <a:ext cx="1920505" cy="371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8503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083CF"/>
                    </a:solidFill>
                    <a:effectLst/>
                    <a:uLnTx/>
                    <a:uFillTx/>
                    <a:cs typeface="Arial" pitchFamily="34" charset="0"/>
                  </a:rPr>
                  <a:t>Containerization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3083CF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51" name="TextBox 1932">
                <a:extLst>
                  <a:ext uri="{FF2B5EF4-FFF2-40B4-BE49-F238E27FC236}">
                    <a16:creationId xmlns:a16="http://schemas.microsoft.com/office/drawing/2014/main" id="{4FEB0946-5626-4A7B-BABC-60396B43A4F0}"/>
                  </a:ext>
                </a:extLst>
              </p:cNvPr>
              <p:cNvSpPr txBox="1"/>
              <p:nvPr/>
            </p:nvSpPr>
            <p:spPr>
              <a:xfrm>
                <a:off x="5185197" y="3723639"/>
                <a:ext cx="1750260" cy="371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8503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4315D3"/>
                    </a:solidFill>
                    <a:effectLst/>
                    <a:uLnTx/>
                    <a:uFillTx/>
                    <a:cs typeface="Arial" pitchFamily="34" charset="0"/>
                  </a:rPr>
                  <a:t>Inferface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4315D3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52" name="TextBox 1935">
                <a:extLst>
                  <a:ext uri="{FF2B5EF4-FFF2-40B4-BE49-F238E27FC236}">
                    <a16:creationId xmlns:a16="http://schemas.microsoft.com/office/drawing/2014/main" id="{056FDBE2-08EE-C582-4743-407C7DD7BCFE}"/>
                  </a:ext>
                </a:extLst>
              </p:cNvPr>
              <p:cNvSpPr txBox="1"/>
              <p:nvPr/>
            </p:nvSpPr>
            <p:spPr>
              <a:xfrm>
                <a:off x="2903130" y="3650001"/>
                <a:ext cx="1920504" cy="650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8503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E00BA"/>
                    </a:solidFill>
                    <a:effectLst/>
                    <a:uLnTx/>
                    <a:uFillTx/>
                    <a:cs typeface="Arial" pitchFamily="34" charset="0"/>
                  </a:rPr>
                  <a:t>Machine Learning Model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4E00BA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54" name="TextBox 1941">
                <a:extLst>
                  <a:ext uri="{FF2B5EF4-FFF2-40B4-BE49-F238E27FC236}">
                    <a16:creationId xmlns:a16="http://schemas.microsoft.com/office/drawing/2014/main" id="{1FCF4828-8FE5-15E2-7A67-E2CCE913DE36}"/>
                  </a:ext>
                </a:extLst>
              </p:cNvPr>
              <p:cNvSpPr txBox="1"/>
              <p:nvPr/>
            </p:nvSpPr>
            <p:spPr>
              <a:xfrm>
                <a:off x="663795" y="3650002"/>
                <a:ext cx="2041824" cy="6509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8503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8B1F9F"/>
                    </a:solidFill>
                    <a:effectLst/>
                    <a:uLnTx/>
                    <a:uFillTx/>
                    <a:cs typeface="Arial" pitchFamily="34" charset="0"/>
                  </a:rPr>
                  <a:t>Paper Research &amp; Dataset Screening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rgbClr val="AE4DC3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68" name="TextBox 1946">
                <a:extLst>
                  <a:ext uri="{FF2B5EF4-FFF2-40B4-BE49-F238E27FC236}">
                    <a16:creationId xmlns:a16="http://schemas.microsoft.com/office/drawing/2014/main" id="{C7520BAB-2308-24AB-A5FC-E41659DC504F}"/>
                  </a:ext>
                </a:extLst>
              </p:cNvPr>
              <p:cNvSpPr txBox="1"/>
              <p:nvPr/>
            </p:nvSpPr>
            <p:spPr>
              <a:xfrm>
                <a:off x="2791744" y="4422148"/>
                <a:ext cx="2162228" cy="464969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R="0" lvl="0" algn="ctr" defTabSz="850392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/>
                  <a:defRPr/>
                </a:pPr>
                <a:r>
                  <a:rPr kumimoji="0" lang="en-US" altLang="ko-KR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itchFamily="34" charset="0"/>
                  </a:rPr>
                  <a:t>Find best configuration of different models</a:t>
                </a:r>
              </a:p>
            </p:txBody>
          </p:sp>
          <p:sp>
            <p:nvSpPr>
              <p:cNvPr id="66" name="TextBox 1949">
                <a:extLst>
                  <a:ext uri="{FF2B5EF4-FFF2-40B4-BE49-F238E27FC236}">
                    <a16:creationId xmlns:a16="http://schemas.microsoft.com/office/drawing/2014/main" id="{0739B1B6-7B95-4EA9-8A8B-CBAC5944B3F8}"/>
                  </a:ext>
                </a:extLst>
              </p:cNvPr>
              <p:cNvSpPr txBox="1"/>
              <p:nvPr/>
            </p:nvSpPr>
            <p:spPr>
              <a:xfrm>
                <a:off x="5145035" y="4358669"/>
                <a:ext cx="2162228" cy="650956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R="0" lvl="0" algn="ctr" defTabSz="850392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/>
                  <a:defRPr/>
                </a:pPr>
                <a:r>
                  <a:rPr lang="en-US" altLang="ko-KR" sz="1500" kern="0" dirty="0" err="1">
                    <a:solidFill>
                      <a:srgbClr val="000000"/>
                    </a:solidFill>
                    <a:cs typeface="Arial" pitchFamily="34" charset="0"/>
                  </a:rPr>
                  <a:t>Streamlit</a:t>
                </a:r>
                <a:r>
                  <a:rPr lang="en-US" altLang="ko-KR" sz="1500" kern="0" dirty="0">
                    <a:solidFill>
                      <a:srgbClr val="000000"/>
                    </a:solidFill>
                    <a:cs typeface="Arial" pitchFamily="34" charset="0"/>
                  </a:rPr>
                  <a:t> interface to interact with the ML model</a:t>
                </a:r>
                <a:endPara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57" name="TextBox 1953">
                <a:extLst>
                  <a:ext uri="{FF2B5EF4-FFF2-40B4-BE49-F238E27FC236}">
                    <a16:creationId xmlns:a16="http://schemas.microsoft.com/office/drawing/2014/main" id="{D2EE39CD-7A1A-9B7E-12F7-C32C9E7E211C}"/>
                  </a:ext>
                </a:extLst>
              </p:cNvPr>
              <p:cNvSpPr txBox="1"/>
              <p:nvPr/>
            </p:nvSpPr>
            <p:spPr>
              <a:xfrm>
                <a:off x="7287105" y="4172682"/>
                <a:ext cx="2162228" cy="83694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R="0" lvl="0" algn="ctr" defTabSz="850392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/>
                  <a:defRPr/>
                </a:pPr>
                <a:r>
                  <a:rPr lang="en-US" altLang="ko-KR" sz="1500" kern="0" dirty="0">
                    <a:solidFill>
                      <a:srgbClr val="000000"/>
                    </a:solidFill>
                    <a:cs typeface="Arial" pitchFamily="34" charset="0"/>
                  </a:rPr>
                  <a:t>Encapsulation into a container for replication and dependencies management</a:t>
                </a:r>
                <a:endParaRPr kumimoji="0" lang="en-US" altLang="ko-K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pic>
            <p:nvPicPr>
              <p:cNvPr id="58" name="Elemento grafico 57" descr="Documento contorno">
                <a:extLst>
                  <a:ext uri="{FF2B5EF4-FFF2-40B4-BE49-F238E27FC236}">
                    <a16:creationId xmlns:a16="http://schemas.microsoft.com/office/drawing/2014/main" id="{49EDC229-9983-1457-6233-4EC0D5E8FE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/>
              <a:stretch/>
            </p:blipFill>
            <p:spPr>
              <a:xfrm>
                <a:off x="1284556" y="2546782"/>
                <a:ext cx="720743" cy="725152"/>
              </a:xfrm>
              <a:prstGeom prst="rect">
                <a:avLst/>
              </a:prstGeom>
            </p:spPr>
          </p:pic>
          <p:pic>
            <p:nvPicPr>
              <p:cNvPr id="59" name="Elemento grafico 58" descr="Scatola contorno">
                <a:extLst>
                  <a:ext uri="{FF2B5EF4-FFF2-40B4-BE49-F238E27FC236}">
                    <a16:creationId xmlns:a16="http://schemas.microsoft.com/office/drawing/2014/main" id="{AFF50C8C-7DA7-7A8A-3A68-FCFAED62F9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stretch/>
            </p:blipFill>
            <p:spPr>
              <a:xfrm>
                <a:off x="7943716" y="2529411"/>
                <a:ext cx="751403" cy="756000"/>
              </a:xfrm>
              <a:prstGeom prst="rect">
                <a:avLst/>
              </a:prstGeom>
            </p:spPr>
          </p:pic>
          <p:pic>
            <p:nvPicPr>
              <p:cNvPr id="60" name="Elemento grafico 59" descr="Terminale cmd contorno">
                <a:extLst>
                  <a:ext uri="{FF2B5EF4-FFF2-40B4-BE49-F238E27FC236}">
                    <a16:creationId xmlns:a16="http://schemas.microsoft.com/office/drawing/2014/main" id="{F1BD25A0-9D27-AF7F-645B-2D79809BBE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3492325" y="2526977"/>
                <a:ext cx="751403" cy="756000"/>
              </a:xfrm>
              <a:prstGeom prst="rect">
                <a:avLst/>
              </a:prstGeom>
            </p:spPr>
          </p:pic>
          <p:pic>
            <p:nvPicPr>
              <p:cNvPr id="62" name="Elemento grafico 61" descr="Interfaccia utente/Esperienza utente contorno">
                <a:extLst>
                  <a:ext uri="{FF2B5EF4-FFF2-40B4-BE49-F238E27FC236}">
                    <a16:creationId xmlns:a16="http://schemas.microsoft.com/office/drawing/2014/main" id="{E8BCE9C7-6AB8-AB0B-4DD0-91DA3B2A7F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5713160" y="2526977"/>
                <a:ext cx="751403" cy="756000"/>
              </a:xfrm>
              <a:prstGeom prst="rect">
                <a:avLst/>
              </a:prstGeom>
            </p:spPr>
          </p:pic>
        </p:grp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CAFFE26C-3422-F4FE-6042-0EEA2470174D}"/>
                </a:ext>
              </a:extLst>
            </p:cNvPr>
            <p:cNvGrpSpPr/>
            <p:nvPr/>
          </p:nvGrpSpPr>
          <p:grpSpPr>
            <a:xfrm>
              <a:off x="9454469" y="4360780"/>
              <a:ext cx="2160000" cy="1302885"/>
              <a:chOff x="9454469" y="4360780"/>
              <a:chExt cx="2160000" cy="1302885"/>
            </a:xfrm>
          </p:grpSpPr>
          <p:sp>
            <p:nvSpPr>
              <p:cNvPr id="3" name="TextBox 1929">
                <a:extLst>
                  <a:ext uri="{FF2B5EF4-FFF2-40B4-BE49-F238E27FC236}">
                    <a16:creationId xmlns:a16="http://schemas.microsoft.com/office/drawing/2014/main" id="{F39A0562-D486-0342-B995-1AF745FD8D83}"/>
                  </a:ext>
                </a:extLst>
              </p:cNvPr>
              <p:cNvSpPr txBox="1"/>
              <p:nvPr/>
            </p:nvSpPr>
            <p:spPr>
              <a:xfrm>
                <a:off x="9540195" y="4360780"/>
                <a:ext cx="1918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8503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accent6"/>
                    </a:solidFill>
                    <a:effectLst/>
                    <a:uLnTx/>
                    <a:uFillTx/>
                    <a:cs typeface="Arial" pitchFamily="34" charset="0"/>
                  </a:rPr>
                  <a:t>Cloud Deploy</a:t>
                </a:r>
                <a:endParaRPr kumimoji="0" lang="ko-KR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cs typeface="Arial" pitchFamily="34" charset="0"/>
                </a:endParaRPr>
              </a:p>
            </p:txBody>
          </p:sp>
          <p:sp>
            <p:nvSpPr>
              <p:cNvPr id="4" name="TextBox 1953">
                <a:extLst>
                  <a:ext uri="{FF2B5EF4-FFF2-40B4-BE49-F238E27FC236}">
                    <a16:creationId xmlns:a16="http://schemas.microsoft.com/office/drawing/2014/main" id="{10A897C1-09CE-F340-AE27-A0B02ACFF570}"/>
                  </a:ext>
                </a:extLst>
              </p:cNvPr>
              <p:cNvSpPr txBox="1"/>
              <p:nvPr/>
            </p:nvSpPr>
            <p:spPr>
              <a:xfrm>
                <a:off x="9454469" y="4832668"/>
                <a:ext cx="2160000" cy="830997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R="0" lvl="0" algn="ctr" defTabSz="850392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tabLst/>
                  <a:defRPr/>
                </a:pPr>
                <a:r>
                  <a:rPr kumimoji="0" lang="en-US" altLang="ko-KR" sz="15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Arial" pitchFamily="34" charset="0"/>
                  </a:rPr>
                  <a:t>Deploy on GCP for remotely access and easy updates and maintenance.</a:t>
                </a:r>
              </a:p>
            </p:txBody>
          </p:sp>
        </p:grpSp>
      </p:grpSp>
      <p:pic>
        <p:nvPicPr>
          <p:cNvPr id="8" name="Elemento grafico 7" descr="Sincronizzazione cloud contorno">
            <a:extLst>
              <a:ext uri="{FF2B5EF4-FFF2-40B4-BE49-F238E27FC236}">
                <a16:creationId xmlns:a16="http://schemas.microsoft.com/office/drawing/2014/main" id="{6A1083EB-3B3F-23EA-FC3C-E4782E2B6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174954" y="3170849"/>
            <a:ext cx="752400" cy="7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6038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32B37D-EBD6-8E8B-454A-3B5108FE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Background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ABBD9A-14C7-714F-8CEB-7AA37DF64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4662" y="2325851"/>
            <a:ext cx="2631344" cy="1097114"/>
          </a:xfrm>
        </p:spPr>
        <p:txBody>
          <a:bodyPr>
            <a:normAutofit lnSpcReduction="10000"/>
          </a:bodyPr>
          <a:lstStyle/>
          <a:p>
            <a:r>
              <a:rPr lang="it-IT" sz="1700" b="1" dirty="0">
                <a:solidFill>
                  <a:srgbClr val="7D33D1"/>
                </a:solidFill>
              </a:rPr>
              <a:t>1980s-1990s</a:t>
            </a:r>
            <a:br>
              <a:rPr lang="it-IT" sz="1700" b="1" dirty="0">
                <a:solidFill>
                  <a:srgbClr val="7D33D1"/>
                </a:solidFill>
              </a:rPr>
            </a:br>
            <a:r>
              <a:rPr lang="it-IT" sz="1600" b="1" dirty="0" err="1">
                <a:solidFill>
                  <a:schemeClr val="tx1"/>
                </a:solidFill>
              </a:rPr>
              <a:t>Traditional</a:t>
            </a:r>
            <a:r>
              <a:rPr lang="it-IT" sz="1600" b="1" dirty="0">
                <a:solidFill>
                  <a:schemeClr val="tx1"/>
                </a:solidFill>
              </a:rPr>
              <a:t> Models</a:t>
            </a:r>
            <a:r>
              <a:rPr lang="en-US" sz="1600" b="1" dirty="0"/>
              <a:t> </a:t>
            </a:r>
            <a:br>
              <a:rPr lang="en-US" sz="1600" dirty="0"/>
            </a:br>
            <a:r>
              <a:rPr lang="en-US" sz="1600" dirty="0"/>
              <a:t>Focus on foundational </a:t>
            </a:r>
            <a:br>
              <a:rPr lang="en-US" sz="1600" dirty="0"/>
            </a:br>
            <a:r>
              <a:rPr lang="en-US" sz="1600" dirty="0"/>
              <a:t>cost estimation</a:t>
            </a:r>
            <a:endParaRPr lang="it-IT" sz="1600" dirty="0">
              <a:solidFill>
                <a:srgbClr val="7D33D1"/>
              </a:solidFill>
            </a:endParaRPr>
          </a:p>
        </p:txBody>
      </p:sp>
      <p:sp>
        <p:nvSpPr>
          <p:cNvPr id="7" name="Triangolo isoscele 6">
            <a:extLst>
              <a:ext uri="{FF2B5EF4-FFF2-40B4-BE49-F238E27FC236}">
                <a16:creationId xmlns:a16="http://schemas.microsoft.com/office/drawing/2014/main" id="{38465C79-E447-C3AB-5DD2-1B706A16F04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17250543">
            <a:off x="6704952" y="-890312"/>
            <a:ext cx="1208580" cy="12954510"/>
          </a:xfrm>
          <a:prstGeom prst="triangle">
            <a:avLst>
              <a:gd name="adj" fmla="val 4189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DCE40CDB-4CD2-6A73-9CC1-747783D07644}"/>
              </a:ext>
            </a:extLst>
          </p:cNvPr>
          <p:cNvSpPr/>
          <p:nvPr/>
        </p:nvSpPr>
        <p:spPr>
          <a:xfrm>
            <a:off x="1189703" y="3750929"/>
            <a:ext cx="180000" cy="108000"/>
          </a:xfrm>
          <a:prstGeom prst="ellipse">
            <a:avLst/>
          </a:prstGeom>
          <a:solidFill>
            <a:srgbClr val="7D33D1"/>
          </a:solidFill>
          <a:ln>
            <a:solidFill>
              <a:srgbClr val="7D33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e 9">
            <a:extLst>
              <a:ext uri="{FF2B5EF4-FFF2-40B4-BE49-F238E27FC236}">
                <a16:creationId xmlns:a16="http://schemas.microsoft.com/office/drawing/2014/main" id="{1C3AADC6-F1EF-ACB2-C488-244D7B417F5E}"/>
              </a:ext>
            </a:extLst>
          </p:cNvPr>
          <p:cNvSpPr/>
          <p:nvPr/>
        </p:nvSpPr>
        <p:spPr>
          <a:xfrm>
            <a:off x="1150375" y="3718183"/>
            <a:ext cx="252000" cy="180000"/>
          </a:xfrm>
          <a:prstGeom prst="ellipse">
            <a:avLst/>
          </a:prstGeom>
          <a:noFill/>
          <a:ln>
            <a:solidFill>
              <a:srgbClr val="7D33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1750246D-0B7A-C603-91B1-F15474032D7A}"/>
              </a:ext>
            </a:extLst>
          </p:cNvPr>
          <p:cNvCxnSpPr>
            <a:cxnSpLocks/>
          </p:cNvCxnSpPr>
          <p:nvPr/>
        </p:nvCxnSpPr>
        <p:spPr>
          <a:xfrm flipH="1" flipV="1">
            <a:off x="1264662" y="2291976"/>
            <a:ext cx="3328" cy="1440000"/>
          </a:xfrm>
          <a:prstGeom prst="line">
            <a:avLst/>
          </a:prstGeom>
          <a:ln w="19050">
            <a:solidFill>
              <a:srgbClr val="7D33D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e 12">
            <a:extLst>
              <a:ext uri="{FF2B5EF4-FFF2-40B4-BE49-F238E27FC236}">
                <a16:creationId xmlns:a16="http://schemas.microsoft.com/office/drawing/2014/main" id="{8D3DB6EC-C16C-42DF-BCB5-86BA8DBD2438}"/>
              </a:ext>
            </a:extLst>
          </p:cNvPr>
          <p:cNvSpPr/>
          <p:nvPr/>
        </p:nvSpPr>
        <p:spPr>
          <a:xfrm>
            <a:off x="3788039" y="4526370"/>
            <a:ext cx="250566" cy="162000"/>
          </a:xfrm>
          <a:prstGeom prst="ellipse">
            <a:avLst/>
          </a:prstGeom>
          <a:solidFill>
            <a:srgbClr val="4315D3"/>
          </a:solidFill>
          <a:ln>
            <a:solidFill>
              <a:srgbClr val="4315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DEFDAB25-D713-9E24-F860-F1D9C3C53FEA}"/>
              </a:ext>
            </a:extLst>
          </p:cNvPr>
          <p:cNvSpPr/>
          <p:nvPr/>
        </p:nvSpPr>
        <p:spPr>
          <a:xfrm>
            <a:off x="3738815" y="4468740"/>
            <a:ext cx="360000" cy="288153"/>
          </a:xfrm>
          <a:prstGeom prst="ellipse">
            <a:avLst/>
          </a:prstGeom>
          <a:noFill/>
          <a:ln>
            <a:solidFill>
              <a:srgbClr val="4315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9186F67-8C18-70D8-C280-AD6B5778FE67}"/>
              </a:ext>
            </a:extLst>
          </p:cNvPr>
          <p:cNvCxnSpPr>
            <a:cxnSpLocks/>
          </p:cNvCxnSpPr>
          <p:nvPr/>
        </p:nvCxnSpPr>
        <p:spPr>
          <a:xfrm flipH="1" flipV="1">
            <a:off x="3886159" y="3030929"/>
            <a:ext cx="14968" cy="1440000"/>
          </a:xfrm>
          <a:prstGeom prst="line">
            <a:avLst/>
          </a:prstGeom>
          <a:ln w="19050">
            <a:solidFill>
              <a:srgbClr val="4315D3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e 15">
            <a:extLst>
              <a:ext uri="{FF2B5EF4-FFF2-40B4-BE49-F238E27FC236}">
                <a16:creationId xmlns:a16="http://schemas.microsoft.com/office/drawing/2014/main" id="{6A999D0A-E27F-556F-DC2B-515F4031292B}"/>
              </a:ext>
            </a:extLst>
          </p:cNvPr>
          <p:cNvSpPr/>
          <p:nvPr/>
        </p:nvSpPr>
        <p:spPr>
          <a:xfrm>
            <a:off x="6308715" y="5237014"/>
            <a:ext cx="376866" cy="225825"/>
          </a:xfrm>
          <a:prstGeom prst="ellipse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e 16">
            <a:extLst>
              <a:ext uri="{FF2B5EF4-FFF2-40B4-BE49-F238E27FC236}">
                <a16:creationId xmlns:a16="http://schemas.microsoft.com/office/drawing/2014/main" id="{D36A70B6-860F-18D0-1978-27EFBAE47208}"/>
              </a:ext>
            </a:extLst>
          </p:cNvPr>
          <p:cNvSpPr/>
          <p:nvPr/>
        </p:nvSpPr>
        <p:spPr>
          <a:xfrm>
            <a:off x="6233341" y="5171117"/>
            <a:ext cx="527613" cy="376375"/>
          </a:xfrm>
          <a:prstGeom prst="ellipse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diritto 17">
            <a:extLst>
              <a:ext uri="{FF2B5EF4-FFF2-40B4-BE49-F238E27FC236}">
                <a16:creationId xmlns:a16="http://schemas.microsoft.com/office/drawing/2014/main" id="{3D633FFF-2268-D29A-64BB-4956C544671C}"/>
              </a:ext>
            </a:extLst>
          </p:cNvPr>
          <p:cNvCxnSpPr>
            <a:cxnSpLocks/>
          </p:cNvCxnSpPr>
          <p:nvPr/>
        </p:nvCxnSpPr>
        <p:spPr>
          <a:xfrm flipH="1" flipV="1">
            <a:off x="6497147" y="3717833"/>
            <a:ext cx="3328" cy="1440000"/>
          </a:xfrm>
          <a:prstGeom prst="line">
            <a:avLst/>
          </a:prstGeom>
          <a:ln w="1905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e 18">
            <a:extLst>
              <a:ext uri="{FF2B5EF4-FFF2-40B4-BE49-F238E27FC236}">
                <a16:creationId xmlns:a16="http://schemas.microsoft.com/office/drawing/2014/main" id="{BF320164-7E89-BB4C-249B-EBCB8929CD61}"/>
              </a:ext>
            </a:extLst>
          </p:cNvPr>
          <p:cNvSpPr/>
          <p:nvPr/>
        </p:nvSpPr>
        <p:spPr>
          <a:xfrm>
            <a:off x="8910058" y="6013805"/>
            <a:ext cx="468000" cy="360000"/>
          </a:xfrm>
          <a:prstGeom prst="ellipse">
            <a:avLst/>
          </a:prstGeom>
          <a:solidFill>
            <a:srgbClr val="CC99FF"/>
          </a:solidFill>
          <a:ln>
            <a:solidFill>
              <a:srgbClr val="CC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7A21EAAD-A529-5125-768B-F8611234F73E}"/>
              </a:ext>
            </a:extLst>
          </p:cNvPr>
          <p:cNvSpPr/>
          <p:nvPr/>
        </p:nvSpPr>
        <p:spPr>
          <a:xfrm>
            <a:off x="8815649" y="5947483"/>
            <a:ext cx="656819" cy="492644"/>
          </a:xfrm>
          <a:prstGeom prst="ellipse">
            <a:avLst/>
          </a:prstGeom>
          <a:noFill/>
          <a:ln>
            <a:solidFill>
              <a:srgbClr val="CC99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diritto 20">
            <a:extLst>
              <a:ext uri="{FF2B5EF4-FFF2-40B4-BE49-F238E27FC236}">
                <a16:creationId xmlns:a16="http://schemas.microsoft.com/office/drawing/2014/main" id="{83603F50-8852-F584-E702-5EFAB961EA36}"/>
              </a:ext>
            </a:extLst>
          </p:cNvPr>
          <p:cNvCxnSpPr>
            <a:cxnSpLocks/>
          </p:cNvCxnSpPr>
          <p:nvPr/>
        </p:nvCxnSpPr>
        <p:spPr>
          <a:xfrm flipH="1" flipV="1">
            <a:off x="9140730" y="4525221"/>
            <a:ext cx="3328" cy="1440000"/>
          </a:xfrm>
          <a:prstGeom prst="line">
            <a:avLst/>
          </a:prstGeom>
          <a:ln w="19050">
            <a:solidFill>
              <a:srgbClr val="CC99F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Segnaposto contenuto 2">
            <a:extLst>
              <a:ext uri="{FF2B5EF4-FFF2-40B4-BE49-F238E27FC236}">
                <a16:creationId xmlns:a16="http://schemas.microsoft.com/office/drawing/2014/main" id="{F955AD3C-F231-5E7F-70F6-CE2E9897FB96}"/>
              </a:ext>
            </a:extLst>
          </p:cNvPr>
          <p:cNvSpPr txBox="1">
            <a:spLocks/>
          </p:cNvSpPr>
          <p:nvPr/>
        </p:nvSpPr>
        <p:spPr>
          <a:xfrm>
            <a:off x="3894342" y="2937625"/>
            <a:ext cx="2631344" cy="109711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700" b="1" dirty="0">
                <a:solidFill>
                  <a:srgbClr val="4315D3"/>
                </a:solidFill>
              </a:rPr>
              <a:t>2000s</a:t>
            </a:r>
            <a:br>
              <a:rPr lang="it-IT" sz="1700" b="1" dirty="0">
                <a:solidFill>
                  <a:srgbClr val="7D33D1"/>
                </a:solidFill>
              </a:rPr>
            </a:br>
            <a:r>
              <a:rPr lang="it-IT" sz="1600" b="1" dirty="0" err="1">
                <a:solidFill>
                  <a:schemeClr val="tx1"/>
                </a:solidFill>
              </a:rPr>
              <a:t>Estimation</a:t>
            </a:r>
            <a:r>
              <a:rPr lang="it-IT" sz="1600" b="1" dirty="0">
                <a:solidFill>
                  <a:schemeClr val="tx1"/>
                </a:solidFill>
              </a:rPr>
              <a:t> </a:t>
            </a:r>
            <a:r>
              <a:rPr lang="it-IT" sz="1600" b="1" dirty="0" err="1">
                <a:solidFill>
                  <a:schemeClr val="tx1"/>
                </a:solidFill>
              </a:rPr>
              <a:t>Accuracy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Addressing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biases</a:t>
            </a:r>
            <a:r>
              <a:rPr lang="it-IT" sz="1600" dirty="0">
                <a:solidFill>
                  <a:schemeClr val="tx1"/>
                </a:solidFill>
              </a:rPr>
              <a:t> and challenges </a:t>
            </a:r>
            <a:endParaRPr lang="it-IT" sz="1600" dirty="0">
              <a:solidFill>
                <a:srgbClr val="7D33D1"/>
              </a:solidFill>
            </a:endParaRPr>
          </a:p>
        </p:txBody>
      </p:sp>
      <p:sp>
        <p:nvSpPr>
          <p:cNvPr id="25" name="Segnaposto contenuto 2">
            <a:extLst>
              <a:ext uri="{FF2B5EF4-FFF2-40B4-BE49-F238E27FC236}">
                <a16:creationId xmlns:a16="http://schemas.microsoft.com/office/drawing/2014/main" id="{43EAE323-ABF0-650A-AE1A-484FEB62FD77}"/>
              </a:ext>
            </a:extLst>
          </p:cNvPr>
          <p:cNvSpPr txBox="1">
            <a:spLocks/>
          </p:cNvSpPr>
          <p:nvPr/>
        </p:nvSpPr>
        <p:spPr>
          <a:xfrm>
            <a:off x="6519296" y="3697444"/>
            <a:ext cx="2631344" cy="1097114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700" b="1" dirty="0">
                <a:solidFill>
                  <a:srgbClr val="CC0099"/>
                </a:solidFill>
              </a:rPr>
              <a:t>2010s</a:t>
            </a:r>
            <a:br>
              <a:rPr lang="it-IT" sz="1700" b="1" dirty="0">
                <a:solidFill>
                  <a:srgbClr val="7D33D1"/>
                </a:solidFill>
              </a:rPr>
            </a:br>
            <a:r>
              <a:rPr lang="en-US" sz="1700" b="1" dirty="0">
                <a:solidFill>
                  <a:schemeClr val="tx1"/>
                </a:solidFill>
              </a:rPr>
              <a:t>Machine Learning Advances </a:t>
            </a:r>
            <a:r>
              <a:rPr lang="en-US" sz="1700" dirty="0">
                <a:solidFill>
                  <a:schemeClr val="tx1"/>
                </a:solidFill>
              </a:rPr>
              <a:t>Improving predictions with neural networks</a:t>
            </a:r>
          </a:p>
          <a:p>
            <a:endParaRPr lang="it-IT" sz="1600" dirty="0">
              <a:solidFill>
                <a:srgbClr val="7D33D1"/>
              </a:solidFill>
            </a:endParaRPr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39CD3756-5041-1249-9B26-07D29F9C0DE6}"/>
              </a:ext>
            </a:extLst>
          </p:cNvPr>
          <p:cNvSpPr txBox="1">
            <a:spLocks/>
          </p:cNvSpPr>
          <p:nvPr/>
        </p:nvSpPr>
        <p:spPr>
          <a:xfrm>
            <a:off x="9169461" y="4515234"/>
            <a:ext cx="2631344" cy="1097114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700" b="1" dirty="0">
                <a:solidFill>
                  <a:srgbClr val="CC99FF"/>
                </a:solidFill>
              </a:rPr>
              <a:t>2020s</a:t>
            </a:r>
            <a:br>
              <a:rPr lang="it-IT" sz="1700" b="1" dirty="0">
                <a:solidFill>
                  <a:srgbClr val="7D33D1"/>
                </a:solidFill>
              </a:rPr>
            </a:br>
            <a:r>
              <a:rPr lang="it-IT" sz="1600" b="1" dirty="0">
                <a:solidFill>
                  <a:schemeClr val="tx1"/>
                </a:solidFill>
              </a:rPr>
              <a:t>Large Language Models </a:t>
            </a:r>
            <a:r>
              <a:rPr lang="it-IT" sz="1600" dirty="0" err="1">
                <a:solidFill>
                  <a:schemeClr val="tx1"/>
                </a:solidFill>
              </a:rPr>
              <a:t>Enhanced</a:t>
            </a:r>
            <a:r>
              <a:rPr lang="it-IT" sz="1600" dirty="0">
                <a:solidFill>
                  <a:schemeClr val="tx1"/>
                </a:solidFill>
              </a:rPr>
              <a:t> </a:t>
            </a:r>
            <a:r>
              <a:rPr lang="it-IT" sz="1600" dirty="0" err="1">
                <a:solidFill>
                  <a:schemeClr val="tx1"/>
                </a:solidFill>
              </a:rPr>
              <a:t>predictions</a:t>
            </a:r>
            <a:r>
              <a:rPr lang="it-IT" sz="1600" dirty="0">
                <a:solidFill>
                  <a:schemeClr val="tx1"/>
                </a:solidFill>
              </a:rPr>
              <a:t> for </a:t>
            </a:r>
            <a:r>
              <a:rPr lang="it-IT" sz="1600" dirty="0" err="1">
                <a:solidFill>
                  <a:schemeClr val="tx1"/>
                </a:solidFill>
              </a:rPr>
              <a:t>complex</a:t>
            </a:r>
            <a:r>
              <a:rPr lang="it-IT" sz="1600" dirty="0">
                <a:solidFill>
                  <a:schemeClr val="tx1"/>
                </a:solidFill>
              </a:rPr>
              <a:t> projects</a:t>
            </a:r>
            <a:endParaRPr lang="it-IT" sz="1600" dirty="0">
              <a:solidFill>
                <a:srgbClr val="7D33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334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24272-8EAC-76E0-2031-773421345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EC8D13-F025-47DF-896E-1B4EFD6BF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441" y="590660"/>
            <a:ext cx="10058400" cy="851675"/>
          </a:xfrm>
        </p:spPr>
        <p:txBody>
          <a:bodyPr/>
          <a:lstStyle/>
          <a:p>
            <a:pPr algn="ctr"/>
            <a:r>
              <a:rPr lang="it-IT" dirty="0"/>
              <a:t>Machine Learning Model</a:t>
            </a: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9FDFC317-001D-DA32-925B-8BC85AD466B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 t="1792" r="6318" b="2792"/>
          <a:stretch/>
        </p:blipFill>
        <p:spPr>
          <a:xfrm>
            <a:off x="1577540" y="1668536"/>
            <a:ext cx="1847381" cy="5046898"/>
          </a:xfrm>
          <a:prstGeom prst="rect">
            <a:avLst/>
          </a:prstGeom>
        </p:spPr>
      </p:pic>
      <p:sp>
        <p:nvSpPr>
          <p:cNvPr id="29" name="Text Placeholder 119">
            <a:extLst>
              <a:ext uri="{FF2B5EF4-FFF2-40B4-BE49-F238E27FC236}">
                <a16:creationId xmlns:a16="http://schemas.microsoft.com/office/drawing/2014/main" id="{238012C5-D5AA-CC88-C710-0CE6C0CF5861}"/>
              </a:ext>
            </a:extLst>
          </p:cNvPr>
          <p:cNvSpPr txBox="1">
            <a:spLocks/>
          </p:cNvSpPr>
          <p:nvPr/>
        </p:nvSpPr>
        <p:spPr>
          <a:xfrm>
            <a:off x="2098895" y="2045646"/>
            <a:ext cx="804672" cy="804672"/>
          </a:xfrm>
          <a:prstGeom prst="ellipse">
            <a:avLst/>
          </a:prstGeom>
          <a:ln w="38100">
            <a:solidFill>
              <a:srgbClr val="B13DC8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B13DC8"/>
                </a:solidFill>
                <a:effectLst/>
                <a:uLnTx/>
                <a:uFillTx/>
                <a:ea typeface="+mn-ea"/>
                <a:cs typeface="+mn-cs"/>
              </a:rPr>
              <a:t>1</a:t>
            </a:r>
          </a:p>
        </p:txBody>
      </p:sp>
      <p:sp>
        <p:nvSpPr>
          <p:cNvPr id="30" name="Text Placeholder 120">
            <a:extLst>
              <a:ext uri="{FF2B5EF4-FFF2-40B4-BE49-F238E27FC236}">
                <a16:creationId xmlns:a16="http://schemas.microsoft.com/office/drawing/2014/main" id="{FD12C661-5773-2838-D85B-106A501248BC}"/>
              </a:ext>
            </a:extLst>
          </p:cNvPr>
          <p:cNvSpPr txBox="1">
            <a:spLocks/>
          </p:cNvSpPr>
          <p:nvPr/>
        </p:nvSpPr>
        <p:spPr>
          <a:xfrm>
            <a:off x="2098895" y="3197932"/>
            <a:ext cx="804672" cy="804672"/>
          </a:xfrm>
          <a:prstGeom prst="ellipse">
            <a:avLst/>
          </a:prstGeom>
          <a:ln w="38100">
            <a:solidFill>
              <a:srgbClr val="172DA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baseline="0">
                <a:solidFill>
                  <a:schemeClr val="accent5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172DA6"/>
                </a:solidFill>
                <a:effectLst/>
                <a:uLnTx/>
                <a:uFillTx/>
                <a:ea typeface="+mn-ea"/>
                <a:cs typeface="+mn-cs"/>
              </a:rPr>
              <a:t>2</a:t>
            </a:r>
          </a:p>
        </p:txBody>
      </p:sp>
      <p:sp>
        <p:nvSpPr>
          <p:cNvPr id="31" name="Text Placeholder 124">
            <a:extLst>
              <a:ext uri="{FF2B5EF4-FFF2-40B4-BE49-F238E27FC236}">
                <a16:creationId xmlns:a16="http://schemas.microsoft.com/office/drawing/2014/main" id="{FA7B070E-2263-5BCA-24E4-79D73C48E4F5}"/>
              </a:ext>
            </a:extLst>
          </p:cNvPr>
          <p:cNvSpPr txBox="1">
            <a:spLocks/>
          </p:cNvSpPr>
          <p:nvPr/>
        </p:nvSpPr>
        <p:spPr>
          <a:xfrm>
            <a:off x="2098895" y="4371467"/>
            <a:ext cx="804672" cy="804672"/>
          </a:xfrm>
          <a:prstGeom prst="ellipse">
            <a:avLst/>
          </a:prstGeom>
          <a:ln w="38100">
            <a:solidFill>
              <a:srgbClr val="00B0F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baseline="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ea typeface="+mn-ea"/>
                <a:cs typeface="+mn-cs"/>
              </a:rPr>
              <a:t>3</a:t>
            </a:r>
          </a:p>
        </p:txBody>
      </p:sp>
      <p:sp>
        <p:nvSpPr>
          <p:cNvPr id="32" name="Text Placeholder 125">
            <a:extLst>
              <a:ext uri="{FF2B5EF4-FFF2-40B4-BE49-F238E27FC236}">
                <a16:creationId xmlns:a16="http://schemas.microsoft.com/office/drawing/2014/main" id="{3EB96F83-1324-D639-79BA-8E34A4B28025}"/>
              </a:ext>
            </a:extLst>
          </p:cNvPr>
          <p:cNvSpPr txBox="1">
            <a:spLocks/>
          </p:cNvSpPr>
          <p:nvPr/>
        </p:nvSpPr>
        <p:spPr>
          <a:xfrm>
            <a:off x="2098895" y="5545002"/>
            <a:ext cx="804672" cy="804672"/>
          </a:xfrm>
          <a:prstGeom prst="ellipse">
            <a:avLst/>
          </a:prstGeom>
          <a:ln w="38100">
            <a:solidFill>
              <a:srgbClr val="20A472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 cap="all" baseline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all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ea typeface="+mn-ea"/>
                <a:cs typeface="+mn-cs"/>
              </a:rPr>
              <a:t>4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C18B312F-4E46-4F8D-2875-AF1E109AD0B8}"/>
              </a:ext>
            </a:extLst>
          </p:cNvPr>
          <p:cNvSpPr txBox="1">
            <a:spLocks/>
          </p:cNvSpPr>
          <p:nvPr/>
        </p:nvSpPr>
        <p:spPr>
          <a:xfrm>
            <a:off x="3424921" y="1977684"/>
            <a:ext cx="5129144" cy="851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B13DC8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INITIAL Findings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rgbClr val="B13DC8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729F6962-6B78-5A1A-2378-742CF9656E4D}"/>
              </a:ext>
            </a:extLst>
          </p:cNvPr>
          <p:cNvSpPr txBox="1">
            <a:spLocks/>
          </p:cNvSpPr>
          <p:nvPr/>
        </p:nvSpPr>
        <p:spPr>
          <a:xfrm>
            <a:off x="3233729" y="2300686"/>
            <a:ext cx="7380731" cy="5527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4058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Unified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dataset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yielded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low R² (0.24),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highlighting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dataset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heterogeneity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issues</a:t>
            </a:r>
            <a:endParaRPr lang="it-IT" altLang="it-IT" sz="1600" dirty="0"/>
          </a:p>
          <a:p>
            <a:pPr marL="464058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Focus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shifted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to the CHINA dataset 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highest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R² in trials)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7922D7AA-0468-95BA-5683-4F508A6F9905}"/>
              </a:ext>
            </a:extLst>
          </p:cNvPr>
          <p:cNvSpPr txBox="1">
            <a:spLocks/>
          </p:cNvSpPr>
          <p:nvPr/>
        </p:nvSpPr>
        <p:spPr>
          <a:xfrm>
            <a:off x="3424921" y="3074824"/>
            <a:ext cx="5129144" cy="851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172DA6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Feature engineering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rgbClr val="172DA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4" name="Text Placeholder 81">
            <a:extLst>
              <a:ext uri="{FF2B5EF4-FFF2-40B4-BE49-F238E27FC236}">
                <a16:creationId xmlns:a16="http://schemas.microsoft.com/office/drawing/2014/main" id="{F5F76407-B49F-8767-989A-79F5CCCCA467}"/>
              </a:ext>
            </a:extLst>
          </p:cNvPr>
          <p:cNvSpPr txBox="1">
            <a:spLocks/>
          </p:cNvSpPr>
          <p:nvPr/>
        </p:nvSpPr>
        <p:spPr>
          <a:xfrm>
            <a:off x="3424921" y="4188022"/>
            <a:ext cx="5129144" cy="8516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6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Best model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all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6" name="Text Placeholder 87">
            <a:extLst>
              <a:ext uri="{FF2B5EF4-FFF2-40B4-BE49-F238E27FC236}">
                <a16:creationId xmlns:a16="http://schemas.microsoft.com/office/drawing/2014/main" id="{D59B1A1C-CD5A-0D90-4088-4E6B90414956}"/>
              </a:ext>
            </a:extLst>
          </p:cNvPr>
          <p:cNvSpPr txBox="1">
            <a:spLocks/>
          </p:cNvSpPr>
          <p:nvPr/>
        </p:nvSpPr>
        <p:spPr>
          <a:xfrm>
            <a:off x="3424921" y="5521898"/>
            <a:ext cx="5129144" cy="4254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 cap="all" baseline="0">
                <a:solidFill>
                  <a:schemeClr val="accent3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1800" b="1" i="0" u="none" strike="noStrike" kern="1200" cap="all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Deployment</a:t>
            </a:r>
          </a:p>
        </p:txBody>
      </p:sp>
      <p:sp>
        <p:nvSpPr>
          <p:cNvPr id="47" name="Text Placeholder 36">
            <a:extLst>
              <a:ext uri="{FF2B5EF4-FFF2-40B4-BE49-F238E27FC236}">
                <a16:creationId xmlns:a16="http://schemas.microsoft.com/office/drawing/2014/main" id="{095627A9-DF62-8020-F83F-018FE7F1FDFD}"/>
              </a:ext>
            </a:extLst>
          </p:cNvPr>
          <p:cNvSpPr txBox="1">
            <a:spLocks/>
          </p:cNvSpPr>
          <p:nvPr/>
        </p:nvSpPr>
        <p:spPr>
          <a:xfrm>
            <a:off x="3329325" y="3387778"/>
            <a:ext cx="7380731" cy="5527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4058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Selected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key features: AFP,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Effort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Input, Output,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Enquiry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File Interface</a:t>
            </a:r>
          </a:p>
          <a:p>
            <a:pPr marL="464058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Normalized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using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Median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IQR for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effective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preprocessing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8" name="Text Placeholder 36">
            <a:extLst>
              <a:ext uri="{FF2B5EF4-FFF2-40B4-BE49-F238E27FC236}">
                <a16:creationId xmlns:a16="http://schemas.microsoft.com/office/drawing/2014/main" id="{4854A489-F13E-2CBC-42C7-E9AA6C59C1A4}"/>
              </a:ext>
            </a:extLst>
          </p:cNvPr>
          <p:cNvSpPr txBox="1">
            <a:spLocks/>
          </p:cNvSpPr>
          <p:nvPr/>
        </p:nvSpPr>
        <p:spPr>
          <a:xfrm>
            <a:off x="3377123" y="5796944"/>
            <a:ext cx="7380731" cy="5527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4058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Model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saved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with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Joblib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for real-time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predictions</a:t>
            </a:r>
            <a:endParaRPr lang="it-IT" altLang="it-IT" sz="1600" b="0" cap="none" dirty="0">
              <a:solidFill>
                <a:schemeClr val="tx1"/>
              </a:solidFill>
              <a:latin typeface="+mn-lt"/>
            </a:endParaRPr>
          </a:p>
          <a:p>
            <a:pPr marL="464058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Stored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Median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&amp; IQR for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consistent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input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preprocessing</a:t>
            </a: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64058" lvl="1" indent="-1714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kumimoji="0" lang="it-IT" altLang="it-IT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49" name="Text Placeholder 36">
            <a:extLst>
              <a:ext uri="{FF2B5EF4-FFF2-40B4-BE49-F238E27FC236}">
                <a16:creationId xmlns:a16="http://schemas.microsoft.com/office/drawing/2014/main" id="{9B8F8DEF-EC7F-1BBB-62E1-2ACC1D315136}"/>
              </a:ext>
            </a:extLst>
          </p:cNvPr>
          <p:cNvSpPr txBox="1">
            <a:spLocks/>
          </p:cNvSpPr>
          <p:nvPr/>
        </p:nvSpPr>
        <p:spPr>
          <a:xfrm>
            <a:off x="3164904" y="4433487"/>
            <a:ext cx="7380731" cy="552730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2608"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Random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Forest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Regressor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</a:t>
            </a:r>
          </a:p>
          <a:p>
            <a:pPr marL="64008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Best R²: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0.89 (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balanced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accuracy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and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generalizability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</a:p>
          <a:p>
            <a:pPr marL="640080" lvl="2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Parameters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: Tree Depth = 20, Min Samples/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Leaf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1,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n_estimators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130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906230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4" grpId="0"/>
      <p:bldP spid="46" grpId="0"/>
      <p:bldP spid="47" grpId="0"/>
      <p:bldP spid="48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D926B3-DFA6-7935-464F-D1E269C4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Functional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2E331F8-79C5-DC94-7EF4-3F92C1A73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3351" y="2798622"/>
            <a:ext cx="7523371" cy="743154"/>
          </a:xfrm>
        </p:spPr>
        <p:txBody>
          <a:bodyPr>
            <a:normAutofit/>
          </a:bodyPr>
          <a:lstStyle/>
          <a:p>
            <a:pPr marL="201168" lvl="1" indent="0" fontAlgn="ctr">
              <a:buNone/>
            </a:pPr>
            <a:r>
              <a:rPr lang="en-US" sz="1600" b="0" i="0" u="none" strike="noStrike" kern="1200" dirty="0">
                <a:solidFill>
                  <a:schemeClr val="tx1"/>
                </a:solidFill>
                <a:effectLst/>
                <a:latin typeface="Franklin Gothic Book" panose="020B0503020102020204" pitchFamily="34" charset="0"/>
              </a:rPr>
              <a:t>Accepts data like input/output values, logic files, GSC values, and developer count.</a:t>
            </a:r>
            <a:endParaRPr lang="it-IT" sz="1600" b="0" i="0" u="none" strike="noStrike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Connettore 6">
            <a:extLst>
              <a:ext uri="{FF2B5EF4-FFF2-40B4-BE49-F238E27FC236}">
                <a16:creationId xmlns:a16="http://schemas.microsoft.com/office/drawing/2014/main" id="{DC7A7D0D-E1AB-BE9D-81B7-B9BE3D32F707}"/>
              </a:ext>
            </a:extLst>
          </p:cNvPr>
          <p:cNvSpPr/>
          <p:nvPr/>
        </p:nvSpPr>
        <p:spPr>
          <a:xfrm>
            <a:off x="1769078" y="2002264"/>
            <a:ext cx="360000" cy="360000"/>
          </a:xfrm>
          <a:prstGeom prst="flowChartConnector">
            <a:avLst/>
          </a:prstGeom>
          <a:gradFill flip="none" rotWithShape="1">
            <a:gsLst>
              <a:gs pos="0">
                <a:srgbClr val="7D33D1">
                  <a:tint val="66000"/>
                  <a:satMod val="160000"/>
                </a:srgbClr>
              </a:gs>
              <a:gs pos="50000">
                <a:srgbClr val="7D33D1">
                  <a:tint val="44500"/>
                  <a:satMod val="160000"/>
                </a:srgbClr>
              </a:gs>
              <a:gs pos="100000">
                <a:srgbClr val="7D33D1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rgbClr val="4E00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Connettore 7">
            <a:extLst>
              <a:ext uri="{FF2B5EF4-FFF2-40B4-BE49-F238E27FC236}">
                <a16:creationId xmlns:a16="http://schemas.microsoft.com/office/drawing/2014/main" id="{23CDB89F-1AAF-AE15-D4B7-CE2ED60989F9}"/>
              </a:ext>
            </a:extLst>
          </p:cNvPr>
          <p:cNvSpPr/>
          <p:nvPr/>
        </p:nvSpPr>
        <p:spPr>
          <a:xfrm>
            <a:off x="1769078" y="3437579"/>
            <a:ext cx="360000" cy="360000"/>
          </a:xfrm>
          <a:prstGeom prst="flowChartConnector">
            <a:avLst/>
          </a:prstGeom>
          <a:gradFill flip="none" rotWithShape="1">
            <a:gsLst>
              <a:gs pos="0">
                <a:srgbClr val="3677DF">
                  <a:tint val="66000"/>
                  <a:satMod val="160000"/>
                </a:srgbClr>
              </a:gs>
              <a:gs pos="50000">
                <a:srgbClr val="3677DF">
                  <a:tint val="44500"/>
                  <a:satMod val="160000"/>
                </a:srgbClr>
              </a:gs>
              <a:gs pos="100000">
                <a:srgbClr val="3677DF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rgbClr val="4315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onnettore 8">
            <a:extLst>
              <a:ext uri="{FF2B5EF4-FFF2-40B4-BE49-F238E27FC236}">
                <a16:creationId xmlns:a16="http://schemas.microsoft.com/office/drawing/2014/main" id="{340EC09F-A68F-17F0-1A7D-7300DBE9DCD1}"/>
              </a:ext>
            </a:extLst>
          </p:cNvPr>
          <p:cNvSpPr/>
          <p:nvPr/>
        </p:nvSpPr>
        <p:spPr>
          <a:xfrm>
            <a:off x="1769078" y="4872894"/>
            <a:ext cx="360000" cy="360000"/>
          </a:xfrm>
          <a:prstGeom prst="flowChartConnector">
            <a:avLst/>
          </a:prstGeom>
          <a:gradFill flip="none" rotWithShape="1">
            <a:gsLst>
              <a:gs pos="0">
                <a:srgbClr val="FF66CC">
                  <a:tint val="66000"/>
                  <a:satMod val="160000"/>
                </a:srgbClr>
              </a:gs>
              <a:gs pos="50000">
                <a:srgbClr val="FF66CC">
                  <a:tint val="44500"/>
                  <a:satMod val="160000"/>
                </a:srgbClr>
              </a:gs>
              <a:gs pos="100000">
                <a:srgbClr val="FF66CC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Freccia a gallone 9">
            <a:extLst>
              <a:ext uri="{FF2B5EF4-FFF2-40B4-BE49-F238E27FC236}">
                <a16:creationId xmlns:a16="http://schemas.microsoft.com/office/drawing/2014/main" id="{8211B6A3-9479-C64E-C4E7-F8BD02528142}"/>
              </a:ext>
            </a:extLst>
          </p:cNvPr>
          <p:cNvSpPr/>
          <p:nvPr/>
        </p:nvSpPr>
        <p:spPr>
          <a:xfrm>
            <a:off x="2633352" y="2374146"/>
            <a:ext cx="3240000" cy="360000"/>
          </a:xfrm>
          <a:prstGeom prst="chevron">
            <a:avLst/>
          </a:prstGeom>
          <a:solidFill>
            <a:srgbClr val="4E00BA"/>
          </a:solidFill>
          <a:ln>
            <a:solidFill>
              <a:srgbClr val="4E00B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Input</a:t>
            </a:r>
          </a:p>
        </p:txBody>
      </p:sp>
      <p:sp>
        <p:nvSpPr>
          <p:cNvPr id="11" name="Freccia a gallone 10">
            <a:extLst>
              <a:ext uri="{FF2B5EF4-FFF2-40B4-BE49-F238E27FC236}">
                <a16:creationId xmlns:a16="http://schemas.microsoft.com/office/drawing/2014/main" id="{4DFCC069-9F6F-9A0D-719A-BFD67DBDBFC5}"/>
              </a:ext>
            </a:extLst>
          </p:cNvPr>
          <p:cNvSpPr/>
          <p:nvPr/>
        </p:nvSpPr>
        <p:spPr>
          <a:xfrm>
            <a:off x="2633352" y="3810868"/>
            <a:ext cx="3240000" cy="360000"/>
          </a:xfrm>
          <a:prstGeom prst="chevron">
            <a:avLst/>
          </a:prstGeom>
          <a:solidFill>
            <a:srgbClr val="4315D3"/>
          </a:solidFill>
          <a:ln>
            <a:solidFill>
              <a:srgbClr val="4315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Processing</a:t>
            </a:r>
          </a:p>
        </p:txBody>
      </p:sp>
      <p:sp>
        <p:nvSpPr>
          <p:cNvPr id="12" name="Freccia a gallone 11">
            <a:extLst>
              <a:ext uri="{FF2B5EF4-FFF2-40B4-BE49-F238E27FC236}">
                <a16:creationId xmlns:a16="http://schemas.microsoft.com/office/drawing/2014/main" id="{AA5D05D4-29A7-9BE0-ACDC-92DAEEA850C3}"/>
              </a:ext>
            </a:extLst>
          </p:cNvPr>
          <p:cNvSpPr/>
          <p:nvPr/>
        </p:nvSpPr>
        <p:spPr>
          <a:xfrm>
            <a:off x="2650371" y="5251840"/>
            <a:ext cx="3240000" cy="360000"/>
          </a:xfrm>
          <a:prstGeom prst="chevron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</a:t>
            </a:r>
            <a:r>
              <a:rPr lang="it-IT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Display &amp; Export</a:t>
            </a:r>
          </a:p>
        </p:txBody>
      </p:sp>
      <p:sp>
        <p:nvSpPr>
          <p:cNvPr id="13" name="Segnaposto contenuto 5">
            <a:extLst>
              <a:ext uri="{FF2B5EF4-FFF2-40B4-BE49-F238E27FC236}">
                <a16:creationId xmlns:a16="http://schemas.microsoft.com/office/drawing/2014/main" id="{B1FD719B-767A-5AFD-CF78-E63E6AE57666}"/>
              </a:ext>
            </a:extLst>
          </p:cNvPr>
          <p:cNvSpPr txBox="1">
            <a:spLocks/>
          </p:cNvSpPr>
          <p:nvPr/>
        </p:nvSpPr>
        <p:spPr>
          <a:xfrm>
            <a:off x="2650371" y="4231281"/>
            <a:ext cx="7100585" cy="900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 fontAlgn="ctr">
              <a:buFont typeface="Calibri" pitchFamily="34" charset="0"/>
              <a:buNone/>
            </a:pPr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</a:rPr>
              <a:t>Calculates AFP and predicts outcomes using machine learning models.</a:t>
            </a:r>
            <a:endParaRPr lang="it-IT" sz="16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4" name="Segnaposto contenuto 5">
            <a:extLst>
              <a:ext uri="{FF2B5EF4-FFF2-40B4-BE49-F238E27FC236}">
                <a16:creationId xmlns:a16="http://schemas.microsoft.com/office/drawing/2014/main" id="{09D0A38C-5CC5-EB07-4295-ED02A1273709}"/>
              </a:ext>
            </a:extLst>
          </p:cNvPr>
          <p:cNvSpPr txBox="1">
            <a:spLocks/>
          </p:cNvSpPr>
          <p:nvPr/>
        </p:nvSpPr>
        <p:spPr>
          <a:xfrm>
            <a:off x="2600362" y="5732399"/>
            <a:ext cx="8463336" cy="90000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1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 fontAlgn="ctr">
              <a:buNone/>
            </a:pPr>
            <a:r>
              <a:rPr lang="en-US" sz="1600" dirty="0">
                <a:solidFill>
                  <a:schemeClr val="tx1"/>
                </a:solidFill>
                <a:latin typeface="Franklin Gothic Book" panose="020B0503020102020204" pitchFamily="34" charset="0"/>
              </a:rPr>
              <a:t>Presents results in graphs/tables and generates customizable DOCX reports for PDF conversion.</a:t>
            </a:r>
            <a:endParaRPr lang="it-IT" sz="16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it-IT" dirty="0"/>
          </a:p>
        </p:txBody>
      </p:sp>
      <p:cxnSp>
        <p:nvCxnSpPr>
          <p:cNvPr id="16" name="Connettore a gomito 15">
            <a:extLst>
              <a:ext uri="{FF2B5EF4-FFF2-40B4-BE49-F238E27FC236}">
                <a16:creationId xmlns:a16="http://schemas.microsoft.com/office/drawing/2014/main" id="{0CD96B55-6DAE-AB0E-A1C1-75846C302438}"/>
              </a:ext>
            </a:extLst>
          </p:cNvPr>
          <p:cNvCxnSpPr>
            <a:cxnSpLocks/>
            <a:stCxn id="7" idx="4"/>
            <a:endCxn id="10" idx="1"/>
          </p:cNvCxnSpPr>
          <p:nvPr/>
        </p:nvCxnSpPr>
        <p:spPr>
          <a:xfrm rot="16200000" flipH="1">
            <a:off x="2285274" y="2026068"/>
            <a:ext cx="191882" cy="864274"/>
          </a:xfrm>
          <a:prstGeom prst="bentConnector2">
            <a:avLst/>
          </a:prstGeom>
          <a:ln w="28575">
            <a:solidFill>
              <a:srgbClr val="4E00BA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a gomito 18">
            <a:extLst>
              <a:ext uri="{FF2B5EF4-FFF2-40B4-BE49-F238E27FC236}">
                <a16:creationId xmlns:a16="http://schemas.microsoft.com/office/drawing/2014/main" id="{C74F7AEE-4DC2-B661-C939-99E4CD244F5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85274" y="3462789"/>
            <a:ext cx="191882" cy="864274"/>
          </a:xfrm>
          <a:prstGeom prst="bentConnector2">
            <a:avLst/>
          </a:prstGeom>
          <a:ln w="28575">
            <a:solidFill>
              <a:srgbClr val="4315D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a gomito 19">
            <a:extLst>
              <a:ext uri="{FF2B5EF4-FFF2-40B4-BE49-F238E27FC236}">
                <a16:creationId xmlns:a16="http://schemas.microsoft.com/office/drawing/2014/main" id="{7E940434-8505-D08F-1023-87ACAFAA529A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85274" y="4903762"/>
            <a:ext cx="191882" cy="864274"/>
          </a:xfrm>
          <a:prstGeom prst="bentConnector2">
            <a:avLst/>
          </a:prstGeom>
          <a:ln w="28575">
            <a:solidFill>
              <a:srgbClr val="CC0099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696204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478647-5292-B955-1B2E-1BB0B4535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60613"/>
            <a:ext cx="10058400" cy="865689"/>
          </a:xfrm>
        </p:spPr>
        <p:txBody>
          <a:bodyPr/>
          <a:lstStyle/>
          <a:p>
            <a:r>
              <a:rPr lang="it-IT" dirty="0"/>
              <a:t>Non-</a:t>
            </a:r>
            <a:r>
              <a:rPr lang="it-IT" dirty="0" err="1"/>
              <a:t>Functional</a:t>
            </a:r>
            <a:r>
              <a:rPr lang="it-IT" dirty="0"/>
              <a:t> </a:t>
            </a:r>
            <a:r>
              <a:rPr lang="it-IT" dirty="0" err="1"/>
              <a:t>Requirements</a:t>
            </a:r>
            <a:endParaRPr lang="it-IT" dirty="0"/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015A6805-3BB0-A13D-F2EC-219FDC6A3A7F}"/>
              </a:ext>
            </a:extLst>
          </p:cNvPr>
          <p:cNvSpPr txBox="1"/>
          <p:nvPr/>
        </p:nvSpPr>
        <p:spPr>
          <a:xfrm>
            <a:off x="6358155" y="1397232"/>
            <a:ext cx="3960000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b="1" dirty="0"/>
              <a:t>Performance</a:t>
            </a:r>
            <a:br>
              <a:rPr lang="it-IT" sz="1500" dirty="0"/>
            </a:br>
            <a:r>
              <a:rPr lang="it-IT" sz="1500" dirty="0"/>
              <a:t>&lt;0.5s </a:t>
            </a:r>
            <a:r>
              <a:rPr lang="it-IT" sz="1500" dirty="0" err="1"/>
              <a:t>latency</a:t>
            </a:r>
            <a:r>
              <a:rPr lang="it-IT" sz="1500" dirty="0"/>
              <a:t>; GCP-</a:t>
            </a:r>
            <a:r>
              <a:rPr lang="it-IT" sz="1500" dirty="0" err="1"/>
              <a:t>hosted</a:t>
            </a:r>
            <a:r>
              <a:rPr lang="it-IT" sz="1500" dirty="0"/>
              <a:t> for low-</a:t>
            </a:r>
            <a:r>
              <a:rPr lang="it-IT" sz="1500" dirty="0" err="1"/>
              <a:t>latency</a:t>
            </a:r>
            <a:r>
              <a:rPr lang="it-IT" sz="1500" dirty="0"/>
              <a:t> services; </a:t>
            </a:r>
            <a:r>
              <a:rPr lang="it-IT" sz="1500" dirty="0" err="1"/>
              <a:t>Streamlit-powered</a:t>
            </a:r>
            <a:r>
              <a:rPr lang="it-IT" sz="1500" dirty="0"/>
              <a:t> </a:t>
            </a:r>
            <a:r>
              <a:rPr lang="it-IT" sz="1500" dirty="0" err="1"/>
              <a:t>frontend</a:t>
            </a:r>
            <a:r>
              <a:rPr lang="it-IT" sz="1500" dirty="0"/>
              <a:t>.</a:t>
            </a:r>
          </a:p>
          <a:p>
            <a:br>
              <a:rPr lang="it-IT" sz="1500" dirty="0"/>
            </a:br>
            <a:endParaRPr lang="it-IT" sz="1500" dirty="0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566801FE-B69A-6E17-5ED5-40AA18D8713A}"/>
              </a:ext>
            </a:extLst>
          </p:cNvPr>
          <p:cNvSpPr txBox="1"/>
          <p:nvPr/>
        </p:nvSpPr>
        <p:spPr>
          <a:xfrm>
            <a:off x="7791919" y="2496673"/>
            <a:ext cx="3960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b="1" dirty="0" err="1"/>
              <a:t>Scalability</a:t>
            </a:r>
            <a:br>
              <a:rPr lang="it-IT" sz="1500" dirty="0"/>
            </a:br>
            <a:r>
              <a:rPr lang="it-IT" sz="1500" dirty="0"/>
              <a:t>Cloud-native </a:t>
            </a:r>
            <a:r>
              <a:rPr lang="it-IT" sz="1500" dirty="0" err="1"/>
              <a:t>microservices</a:t>
            </a:r>
            <a:r>
              <a:rPr lang="it-IT" sz="1500" dirty="0"/>
              <a:t> </a:t>
            </a:r>
            <a:br>
              <a:rPr lang="it-IT" sz="1500" dirty="0"/>
            </a:br>
            <a:r>
              <a:rPr lang="it-IT" sz="1500" dirty="0" err="1"/>
              <a:t>architecture</a:t>
            </a:r>
            <a:r>
              <a:rPr lang="it-IT" sz="1500" dirty="0"/>
              <a:t> supports </a:t>
            </a:r>
            <a:r>
              <a:rPr lang="it-IT" sz="1500" dirty="0" err="1"/>
              <a:t>dynamic</a:t>
            </a:r>
            <a:r>
              <a:rPr lang="it-IT" sz="1500" dirty="0"/>
              <a:t> scaling</a:t>
            </a:r>
            <a:br>
              <a:rPr lang="it-IT" sz="1500" dirty="0"/>
            </a:br>
            <a:endParaRPr lang="it-IT" sz="1500" dirty="0"/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BC90DBA2-4ED4-B973-F147-D85B3B218B07}"/>
              </a:ext>
            </a:extLst>
          </p:cNvPr>
          <p:cNvSpPr txBox="1"/>
          <p:nvPr/>
        </p:nvSpPr>
        <p:spPr>
          <a:xfrm>
            <a:off x="8236954" y="4024792"/>
            <a:ext cx="3960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b="1" dirty="0"/>
              <a:t>Security</a:t>
            </a:r>
            <a:br>
              <a:rPr lang="it-IT" sz="1500" dirty="0"/>
            </a:br>
            <a:r>
              <a:rPr lang="it-IT" sz="1500" dirty="0"/>
              <a:t>Input </a:t>
            </a:r>
            <a:r>
              <a:rPr lang="it-IT" sz="1500" dirty="0" err="1"/>
              <a:t>validation</a:t>
            </a:r>
            <a:r>
              <a:rPr lang="it-IT" sz="1500" dirty="0"/>
              <a:t> via </a:t>
            </a:r>
            <a:r>
              <a:rPr lang="it-IT" sz="1500" dirty="0" err="1"/>
              <a:t>Pydantic</a:t>
            </a:r>
            <a:r>
              <a:rPr lang="it-IT" sz="1500" dirty="0"/>
              <a:t>; logs </a:t>
            </a:r>
            <a:br>
              <a:rPr lang="it-IT" sz="1500" dirty="0"/>
            </a:br>
            <a:r>
              <a:rPr lang="it-IT" sz="1500" dirty="0" err="1"/>
              <a:t>requests</a:t>
            </a:r>
            <a:r>
              <a:rPr lang="it-IT" sz="1500" dirty="0"/>
              <a:t>; </a:t>
            </a:r>
            <a:r>
              <a:rPr lang="it-IT" sz="1500" dirty="0" err="1"/>
              <a:t>dependency</a:t>
            </a:r>
            <a:r>
              <a:rPr lang="it-IT" sz="1500" dirty="0"/>
              <a:t> audits </a:t>
            </a:r>
            <a:r>
              <a:rPr lang="it-IT" sz="1500" dirty="0" err="1"/>
              <a:t>conducted</a:t>
            </a:r>
            <a:br>
              <a:rPr lang="it-IT" sz="1500" dirty="0"/>
            </a:br>
            <a:endParaRPr lang="it-IT" sz="1500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1B6F3DE8-0DC0-5210-F19D-559E411C781B}"/>
              </a:ext>
            </a:extLst>
          </p:cNvPr>
          <p:cNvSpPr txBox="1"/>
          <p:nvPr/>
        </p:nvSpPr>
        <p:spPr>
          <a:xfrm>
            <a:off x="7489027" y="5410994"/>
            <a:ext cx="3960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700" b="1" dirty="0" err="1"/>
              <a:t>Usability</a:t>
            </a:r>
            <a:br>
              <a:rPr lang="it-IT" sz="1500" dirty="0"/>
            </a:br>
            <a:r>
              <a:rPr lang="en-US" sz="1500" dirty="0"/>
              <a:t>Intuitive interface for minimal </a:t>
            </a:r>
            <a:br>
              <a:rPr lang="en-US" sz="1500" dirty="0"/>
            </a:br>
            <a:r>
              <a:rPr lang="en-US" sz="1500" dirty="0"/>
              <a:t>learning curve</a:t>
            </a:r>
            <a:br>
              <a:rPr lang="it-IT" sz="1500" dirty="0"/>
            </a:br>
            <a:endParaRPr lang="it-IT" sz="1500" dirty="0"/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CA1411E7-7C98-A23B-E8D8-F29340CF3E74}"/>
              </a:ext>
            </a:extLst>
          </p:cNvPr>
          <p:cNvSpPr txBox="1"/>
          <p:nvPr/>
        </p:nvSpPr>
        <p:spPr>
          <a:xfrm>
            <a:off x="367810" y="5690532"/>
            <a:ext cx="3960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700" b="1" dirty="0"/>
              <a:t>Reliability</a:t>
            </a:r>
            <a:br>
              <a:rPr lang="it-IT" sz="1500" dirty="0"/>
            </a:br>
            <a:r>
              <a:rPr lang="it-IT" sz="1500" dirty="0" err="1"/>
              <a:t>Automated</a:t>
            </a:r>
            <a:r>
              <a:rPr lang="it-IT" sz="1500" dirty="0"/>
              <a:t> </a:t>
            </a:r>
            <a:r>
              <a:rPr lang="it-IT" sz="1500" dirty="0" err="1"/>
              <a:t>unit</a:t>
            </a:r>
            <a:r>
              <a:rPr lang="it-IT" sz="1500" dirty="0"/>
              <a:t> testing </a:t>
            </a:r>
            <a:r>
              <a:rPr lang="it-IT" sz="1500" dirty="0" err="1"/>
              <a:t>ensures</a:t>
            </a:r>
            <a:r>
              <a:rPr lang="it-IT" sz="1500" dirty="0"/>
              <a:t> </a:t>
            </a:r>
            <a:br>
              <a:rPr lang="it-IT" sz="1500" dirty="0"/>
            </a:br>
            <a:r>
              <a:rPr lang="it-IT" sz="1500" dirty="0" err="1"/>
              <a:t>consistent</a:t>
            </a:r>
            <a:r>
              <a:rPr lang="it-IT" sz="1500" dirty="0"/>
              <a:t> performance</a:t>
            </a:r>
            <a:br>
              <a:rPr lang="it-IT" sz="1500" dirty="0"/>
            </a:br>
            <a:endParaRPr lang="it-IT" sz="1500" dirty="0"/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328E947-E1E9-3C95-78F8-F48A0475EE8D}"/>
              </a:ext>
            </a:extLst>
          </p:cNvPr>
          <p:cNvSpPr txBox="1"/>
          <p:nvPr/>
        </p:nvSpPr>
        <p:spPr>
          <a:xfrm>
            <a:off x="-366977" y="2416689"/>
            <a:ext cx="3960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700" b="1" dirty="0" err="1"/>
              <a:t>Portability</a:t>
            </a:r>
            <a:br>
              <a:rPr lang="it-IT" sz="1500" b="1" dirty="0"/>
            </a:br>
            <a:r>
              <a:rPr lang="it-IT" sz="1500" dirty="0" err="1"/>
              <a:t>Dockerized</a:t>
            </a:r>
            <a:r>
              <a:rPr lang="it-IT" sz="1500" dirty="0"/>
              <a:t> </a:t>
            </a:r>
            <a:r>
              <a:rPr lang="it-IT" sz="1500" dirty="0" err="1"/>
              <a:t>components</a:t>
            </a:r>
            <a:r>
              <a:rPr lang="it-IT" sz="1500" dirty="0"/>
              <a:t> </a:t>
            </a:r>
            <a:r>
              <a:rPr lang="it-IT" sz="1500" dirty="0" err="1"/>
              <a:t>ensure</a:t>
            </a:r>
            <a:r>
              <a:rPr lang="it-IT" sz="1500" dirty="0"/>
              <a:t> </a:t>
            </a:r>
            <a:br>
              <a:rPr lang="it-IT" sz="1500" dirty="0"/>
            </a:br>
            <a:r>
              <a:rPr lang="it-IT" sz="1500" dirty="0"/>
              <a:t>easy </a:t>
            </a:r>
            <a:r>
              <a:rPr lang="it-IT" sz="1500" dirty="0" err="1"/>
              <a:t>migration</a:t>
            </a:r>
            <a:r>
              <a:rPr lang="it-IT" sz="1500" dirty="0"/>
              <a:t> </a:t>
            </a:r>
            <a:r>
              <a:rPr lang="it-IT" sz="1500" dirty="0" err="1"/>
              <a:t>across</a:t>
            </a:r>
            <a:r>
              <a:rPr lang="it-IT" sz="1500" dirty="0"/>
              <a:t> cloud </a:t>
            </a:r>
            <a:r>
              <a:rPr lang="it-IT" sz="1500" dirty="0" err="1"/>
              <a:t>platforms</a:t>
            </a:r>
            <a:br>
              <a:rPr lang="it-IT" sz="1500" dirty="0"/>
            </a:br>
            <a:endParaRPr lang="it-IT" sz="15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89DF8294-B539-BF29-607A-3C5FCE020A40}"/>
              </a:ext>
            </a:extLst>
          </p:cNvPr>
          <p:cNvSpPr txBox="1"/>
          <p:nvPr/>
        </p:nvSpPr>
        <p:spPr>
          <a:xfrm>
            <a:off x="-786284" y="4250473"/>
            <a:ext cx="396000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700" b="1" dirty="0" err="1"/>
              <a:t>Maintainability</a:t>
            </a:r>
            <a:br>
              <a:rPr lang="it-IT" sz="1500" dirty="0"/>
            </a:br>
            <a:r>
              <a:rPr lang="it-IT" sz="1500" dirty="0" err="1"/>
              <a:t>Loosely</a:t>
            </a:r>
            <a:r>
              <a:rPr lang="it-IT" sz="1500" dirty="0"/>
              <a:t> </a:t>
            </a:r>
            <a:r>
              <a:rPr lang="it-IT" sz="1500" dirty="0" err="1"/>
              <a:t>coupled</a:t>
            </a:r>
            <a:r>
              <a:rPr lang="it-IT" sz="1500" dirty="0"/>
              <a:t> </a:t>
            </a:r>
            <a:r>
              <a:rPr lang="it-IT" sz="1500" dirty="0" err="1"/>
              <a:t>microservices</a:t>
            </a:r>
            <a:r>
              <a:rPr lang="it-IT" sz="1500" dirty="0"/>
              <a:t> </a:t>
            </a:r>
            <a:br>
              <a:rPr lang="it-IT" sz="1500" dirty="0"/>
            </a:br>
            <a:r>
              <a:rPr lang="it-IT" sz="1500" dirty="0"/>
              <a:t>for </a:t>
            </a:r>
            <a:r>
              <a:rPr lang="it-IT" sz="1500" dirty="0" err="1"/>
              <a:t>independent</a:t>
            </a:r>
            <a:r>
              <a:rPr lang="it-IT" sz="1500" dirty="0"/>
              <a:t> updates</a:t>
            </a:r>
            <a:br>
              <a:rPr lang="it-IT" sz="1500" dirty="0"/>
            </a:br>
            <a:endParaRPr lang="it-IT" sz="1500" dirty="0"/>
          </a:p>
        </p:txBody>
      </p: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B5E8C60D-CC33-91D0-C2FB-766522902CB2}"/>
              </a:ext>
            </a:extLst>
          </p:cNvPr>
          <p:cNvGrpSpPr>
            <a:grpSpLocks/>
          </p:cNvGrpSpPr>
          <p:nvPr/>
        </p:nvGrpSpPr>
        <p:grpSpPr>
          <a:xfrm>
            <a:off x="3097486" y="1776673"/>
            <a:ext cx="5161330" cy="4720714"/>
            <a:chOff x="4247617" y="2169835"/>
            <a:chExt cx="4082779" cy="4106681"/>
          </a:xfrm>
        </p:grpSpPr>
        <p:sp>
          <p:nvSpPr>
            <p:cNvPr id="26" name="Figura a mano libera: forma 25">
              <a:extLst>
                <a:ext uri="{FF2B5EF4-FFF2-40B4-BE49-F238E27FC236}">
                  <a16:creationId xmlns:a16="http://schemas.microsoft.com/office/drawing/2014/main" id="{B4B74A1D-FA4A-C84C-4E92-6D9FCB972F2A}"/>
                </a:ext>
              </a:extLst>
            </p:cNvPr>
            <p:cNvSpPr>
              <a:spLocks/>
            </p:cNvSpPr>
            <p:nvPr/>
          </p:nvSpPr>
          <p:spPr>
            <a:xfrm>
              <a:off x="5666333" y="2169835"/>
              <a:ext cx="1139087" cy="1252696"/>
            </a:xfrm>
            <a:custGeom>
              <a:avLst/>
              <a:gdLst>
                <a:gd name="connsiteX0" fmla="*/ 1 w 876672"/>
                <a:gd name="connsiteY0" fmla="*/ 334858 h 876672"/>
                <a:gd name="connsiteX1" fmla="*/ 438336 w 876672"/>
                <a:gd name="connsiteY1" fmla="*/ 0 h 876672"/>
                <a:gd name="connsiteX2" fmla="*/ 876671 w 876672"/>
                <a:gd name="connsiteY2" fmla="*/ 334858 h 876672"/>
                <a:gd name="connsiteX3" fmla="*/ 709242 w 876672"/>
                <a:gd name="connsiteY3" fmla="*/ 876670 h 876672"/>
                <a:gd name="connsiteX4" fmla="*/ 167430 w 876672"/>
                <a:gd name="connsiteY4" fmla="*/ 876670 h 876672"/>
                <a:gd name="connsiteX5" fmla="*/ 1 w 876672"/>
                <a:gd name="connsiteY5" fmla="*/ 334858 h 87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6672" h="876672">
                  <a:moveTo>
                    <a:pt x="1" y="334858"/>
                  </a:moveTo>
                  <a:lnTo>
                    <a:pt x="438336" y="0"/>
                  </a:lnTo>
                  <a:lnTo>
                    <a:pt x="876671" y="334858"/>
                  </a:lnTo>
                  <a:lnTo>
                    <a:pt x="709242" y="876670"/>
                  </a:lnTo>
                  <a:lnTo>
                    <a:pt x="167430" y="876670"/>
                  </a:lnTo>
                  <a:lnTo>
                    <a:pt x="1" y="334858"/>
                  </a:lnTo>
                  <a:close/>
                </a:path>
              </a:pathLst>
            </a:custGeom>
            <a:solidFill>
              <a:srgbClr val="2D3291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5210" tIns="224734" rIns="185210" bIns="1778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400" kern="1200"/>
            </a:p>
          </p:txBody>
        </p:sp>
        <p:sp>
          <p:nvSpPr>
            <p:cNvPr id="28" name="Figura a mano libera: forma 27">
              <a:extLst>
                <a:ext uri="{FF2B5EF4-FFF2-40B4-BE49-F238E27FC236}">
                  <a16:creationId xmlns:a16="http://schemas.microsoft.com/office/drawing/2014/main" id="{E0F5370A-29C4-A1E9-4C40-1E3FF602A780}"/>
                </a:ext>
              </a:extLst>
            </p:cNvPr>
            <p:cNvSpPr>
              <a:spLocks/>
            </p:cNvSpPr>
            <p:nvPr/>
          </p:nvSpPr>
          <p:spPr>
            <a:xfrm rot="2528540">
              <a:off x="6784454" y="2595580"/>
              <a:ext cx="1139087" cy="1252696"/>
            </a:xfrm>
            <a:custGeom>
              <a:avLst/>
              <a:gdLst>
                <a:gd name="connsiteX0" fmla="*/ 1 w 876672"/>
                <a:gd name="connsiteY0" fmla="*/ 334858 h 876672"/>
                <a:gd name="connsiteX1" fmla="*/ 438336 w 876672"/>
                <a:gd name="connsiteY1" fmla="*/ 0 h 876672"/>
                <a:gd name="connsiteX2" fmla="*/ 876671 w 876672"/>
                <a:gd name="connsiteY2" fmla="*/ 334858 h 876672"/>
                <a:gd name="connsiteX3" fmla="*/ 709242 w 876672"/>
                <a:gd name="connsiteY3" fmla="*/ 876670 h 876672"/>
                <a:gd name="connsiteX4" fmla="*/ 167430 w 876672"/>
                <a:gd name="connsiteY4" fmla="*/ 876670 h 876672"/>
                <a:gd name="connsiteX5" fmla="*/ 1 w 876672"/>
                <a:gd name="connsiteY5" fmla="*/ 334858 h 87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6672" h="876672">
                  <a:moveTo>
                    <a:pt x="1" y="334858"/>
                  </a:moveTo>
                  <a:lnTo>
                    <a:pt x="438336" y="0"/>
                  </a:lnTo>
                  <a:lnTo>
                    <a:pt x="876671" y="334858"/>
                  </a:lnTo>
                  <a:lnTo>
                    <a:pt x="709242" y="876670"/>
                  </a:lnTo>
                  <a:lnTo>
                    <a:pt x="167430" y="876670"/>
                  </a:lnTo>
                  <a:lnTo>
                    <a:pt x="1" y="334858"/>
                  </a:lnTo>
                  <a:close/>
                </a:path>
              </a:pathLst>
            </a:custGeom>
            <a:solidFill>
              <a:srgbClr val="4E00BA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5209" tIns="224733" rIns="185210" bIns="1778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400" kern="1200" dirty="0"/>
            </a:p>
          </p:txBody>
        </p:sp>
        <p:sp>
          <p:nvSpPr>
            <p:cNvPr id="30" name="Figura a mano libera: forma 29">
              <a:extLst>
                <a:ext uri="{FF2B5EF4-FFF2-40B4-BE49-F238E27FC236}">
                  <a16:creationId xmlns:a16="http://schemas.microsoft.com/office/drawing/2014/main" id="{49026563-8635-93D1-E3EC-CFD7247DB320}"/>
                </a:ext>
              </a:extLst>
            </p:cNvPr>
            <p:cNvSpPr>
              <a:spLocks/>
            </p:cNvSpPr>
            <p:nvPr/>
          </p:nvSpPr>
          <p:spPr>
            <a:xfrm rot="5593490">
              <a:off x="7134505" y="3892359"/>
              <a:ext cx="1252696" cy="1139087"/>
            </a:xfrm>
            <a:custGeom>
              <a:avLst/>
              <a:gdLst>
                <a:gd name="connsiteX0" fmla="*/ 1 w 876672"/>
                <a:gd name="connsiteY0" fmla="*/ 334858 h 876672"/>
                <a:gd name="connsiteX1" fmla="*/ 438336 w 876672"/>
                <a:gd name="connsiteY1" fmla="*/ 0 h 876672"/>
                <a:gd name="connsiteX2" fmla="*/ 876671 w 876672"/>
                <a:gd name="connsiteY2" fmla="*/ 334858 h 876672"/>
                <a:gd name="connsiteX3" fmla="*/ 709242 w 876672"/>
                <a:gd name="connsiteY3" fmla="*/ 876670 h 876672"/>
                <a:gd name="connsiteX4" fmla="*/ 167430 w 876672"/>
                <a:gd name="connsiteY4" fmla="*/ 876670 h 876672"/>
                <a:gd name="connsiteX5" fmla="*/ 1 w 876672"/>
                <a:gd name="connsiteY5" fmla="*/ 334858 h 87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6672" h="876672">
                  <a:moveTo>
                    <a:pt x="1" y="334858"/>
                  </a:moveTo>
                  <a:lnTo>
                    <a:pt x="438336" y="0"/>
                  </a:lnTo>
                  <a:lnTo>
                    <a:pt x="876671" y="334858"/>
                  </a:lnTo>
                  <a:lnTo>
                    <a:pt x="709242" y="876670"/>
                  </a:lnTo>
                  <a:lnTo>
                    <a:pt x="167430" y="876670"/>
                  </a:lnTo>
                  <a:lnTo>
                    <a:pt x="1" y="334858"/>
                  </a:lnTo>
                  <a:close/>
                </a:path>
              </a:pathLst>
            </a:custGeom>
            <a:solidFill>
              <a:srgbClr val="4315D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5209" tIns="224733" rIns="185210" bIns="1778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400" kern="1200" dirty="0"/>
            </a:p>
          </p:txBody>
        </p:sp>
        <p:sp>
          <p:nvSpPr>
            <p:cNvPr id="32" name="Figura a mano libera: forma 31">
              <a:extLst>
                <a:ext uri="{FF2B5EF4-FFF2-40B4-BE49-F238E27FC236}">
                  <a16:creationId xmlns:a16="http://schemas.microsoft.com/office/drawing/2014/main" id="{455710A7-9EC6-690D-AE46-83F52E010EC8}"/>
                </a:ext>
              </a:extLst>
            </p:cNvPr>
            <p:cNvSpPr>
              <a:spLocks/>
            </p:cNvSpPr>
            <p:nvPr/>
          </p:nvSpPr>
          <p:spPr>
            <a:xfrm rot="9293072">
              <a:off x="6457009" y="5023820"/>
              <a:ext cx="1139087" cy="1252696"/>
            </a:xfrm>
            <a:custGeom>
              <a:avLst/>
              <a:gdLst>
                <a:gd name="connsiteX0" fmla="*/ 1 w 876672"/>
                <a:gd name="connsiteY0" fmla="*/ 334858 h 876672"/>
                <a:gd name="connsiteX1" fmla="*/ 438336 w 876672"/>
                <a:gd name="connsiteY1" fmla="*/ 0 h 876672"/>
                <a:gd name="connsiteX2" fmla="*/ 876671 w 876672"/>
                <a:gd name="connsiteY2" fmla="*/ 334858 h 876672"/>
                <a:gd name="connsiteX3" fmla="*/ 709242 w 876672"/>
                <a:gd name="connsiteY3" fmla="*/ 876670 h 876672"/>
                <a:gd name="connsiteX4" fmla="*/ 167430 w 876672"/>
                <a:gd name="connsiteY4" fmla="*/ 876670 h 876672"/>
                <a:gd name="connsiteX5" fmla="*/ 1 w 876672"/>
                <a:gd name="connsiteY5" fmla="*/ 334858 h 87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6672" h="876672">
                  <a:moveTo>
                    <a:pt x="1" y="334858"/>
                  </a:moveTo>
                  <a:lnTo>
                    <a:pt x="438336" y="0"/>
                  </a:lnTo>
                  <a:lnTo>
                    <a:pt x="876671" y="334858"/>
                  </a:lnTo>
                  <a:lnTo>
                    <a:pt x="709242" y="876670"/>
                  </a:lnTo>
                  <a:lnTo>
                    <a:pt x="167430" y="876670"/>
                  </a:lnTo>
                  <a:lnTo>
                    <a:pt x="1" y="334858"/>
                  </a:lnTo>
                  <a:close/>
                </a:path>
              </a:pathLst>
            </a:custGeom>
            <a:solidFill>
              <a:srgbClr val="3677D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5209" tIns="224733" rIns="185210" bIns="17782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400" kern="1200" dirty="0"/>
            </a:p>
          </p:txBody>
        </p:sp>
        <p:sp>
          <p:nvSpPr>
            <p:cNvPr id="34" name="Figura a mano libera: forma 33">
              <a:extLst>
                <a:ext uri="{FF2B5EF4-FFF2-40B4-BE49-F238E27FC236}">
                  <a16:creationId xmlns:a16="http://schemas.microsoft.com/office/drawing/2014/main" id="{3C83DC68-650A-E0DE-82A4-B50E73E9836F}"/>
                </a:ext>
              </a:extLst>
            </p:cNvPr>
            <p:cNvSpPr>
              <a:spLocks/>
            </p:cNvSpPr>
            <p:nvPr/>
          </p:nvSpPr>
          <p:spPr>
            <a:xfrm rot="11961919">
              <a:off x="5118283" y="5023819"/>
              <a:ext cx="1139087" cy="1252696"/>
            </a:xfrm>
            <a:custGeom>
              <a:avLst/>
              <a:gdLst>
                <a:gd name="connsiteX0" fmla="*/ 1 w 876672"/>
                <a:gd name="connsiteY0" fmla="*/ 334858 h 876672"/>
                <a:gd name="connsiteX1" fmla="*/ 438336 w 876672"/>
                <a:gd name="connsiteY1" fmla="*/ 0 h 876672"/>
                <a:gd name="connsiteX2" fmla="*/ 876671 w 876672"/>
                <a:gd name="connsiteY2" fmla="*/ 334858 h 876672"/>
                <a:gd name="connsiteX3" fmla="*/ 709242 w 876672"/>
                <a:gd name="connsiteY3" fmla="*/ 876670 h 876672"/>
                <a:gd name="connsiteX4" fmla="*/ 167430 w 876672"/>
                <a:gd name="connsiteY4" fmla="*/ 876670 h 876672"/>
                <a:gd name="connsiteX5" fmla="*/ 1 w 876672"/>
                <a:gd name="connsiteY5" fmla="*/ 334858 h 87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6672" h="876672">
                  <a:moveTo>
                    <a:pt x="1" y="334858"/>
                  </a:moveTo>
                  <a:lnTo>
                    <a:pt x="438336" y="0"/>
                  </a:lnTo>
                  <a:lnTo>
                    <a:pt x="876671" y="334858"/>
                  </a:lnTo>
                  <a:lnTo>
                    <a:pt x="709242" y="876670"/>
                  </a:lnTo>
                  <a:lnTo>
                    <a:pt x="167430" y="876670"/>
                  </a:lnTo>
                  <a:lnTo>
                    <a:pt x="1" y="334858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85209" tIns="224734" rIns="185210" bIns="17781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1400" kern="1200" dirty="0"/>
            </a:p>
          </p:txBody>
        </p:sp>
        <p:sp>
          <p:nvSpPr>
            <p:cNvPr id="36" name="Figura a mano libera: forma 35">
              <a:extLst>
                <a:ext uri="{FF2B5EF4-FFF2-40B4-BE49-F238E27FC236}">
                  <a16:creationId xmlns:a16="http://schemas.microsoft.com/office/drawing/2014/main" id="{0797A0A0-4450-B93A-C08E-D638D369EF57}"/>
                </a:ext>
              </a:extLst>
            </p:cNvPr>
            <p:cNvSpPr>
              <a:spLocks/>
            </p:cNvSpPr>
            <p:nvPr/>
          </p:nvSpPr>
          <p:spPr>
            <a:xfrm rot="15346055">
              <a:off x="4190813" y="4000774"/>
              <a:ext cx="1252696" cy="1139087"/>
            </a:xfrm>
            <a:custGeom>
              <a:avLst/>
              <a:gdLst>
                <a:gd name="connsiteX0" fmla="*/ 1 w 876672"/>
                <a:gd name="connsiteY0" fmla="*/ 334858 h 876672"/>
                <a:gd name="connsiteX1" fmla="*/ 438336 w 876672"/>
                <a:gd name="connsiteY1" fmla="*/ 0 h 876672"/>
                <a:gd name="connsiteX2" fmla="*/ 876671 w 876672"/>
                <a:gd name="connsiteY2" fmla="*/ 334858 h 876672"/>
                <a:gd name="connsiteX3" fmla="*/ 709242 w 876672"/>
                <a:gd name="connsiteY3" fmla="*/ 876670 h 876672"/>
                <a:gd name="connsiteX4" fmla="*/ 167430 w 876672"/>
                <a:gd name="connsiteY4" fmla="*/ 876670 h 876672"/>
                <a:gd name="connsiteX5" fmla="*/ 1 w 876672"/>
                <a:gd name="connsiteY5" fmla="*/ 334858 h 87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6672" h="876672">
                  <a:moveTo>
                    <a:pt x="1" y="334858"/>
                  </a:moveTo>
                  <a:lnTo>
                    <a:pt x="438336" y="0"/>
                  </a:lnTo>
                  <a:lnTo>
                    <a:pt x="876671" y="334858"/>
                  </a:lnTo>
                  <a:lnTo>
                    <a:pt x="709242" y="876670"/>
                  </a:lnTo>
                  <a:lnTo>
                    <a:pt x="167430" y="876670"/>
                  </a:lnTo>
                  <a:lnTo>
                    <a:pt x="1" y="334858"/>
                  </a:lnTo>
                  <a:close/>
                </a:path>
              </a:pathLst>
            </a:custGeom>
            <a:solidFill>
              <a:srgbClr val="CC99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2040" tIns="261563" rIns="222039" bIns="54612" numCol="1" spcCol="1270" anchor="ctr" anchorCtr="0">
              <a:noAutofit/>
            </a:bodyPr>
            <a:lstStyle/>
            <a:p>
              <a:pPr marL="0" lvl="0" indent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4300" kern="1200" dirty="0"/>
            </a:p>
          </p:txBody>
        </p:sp>
        <p:sp>
          <p:nvSpPr>
            <p:cNvPr id="38" name="Figura a mano libera: forma 37">
              <a:extLst>
                <a:ext uri="{FF2B5EF4-FFF2-40B4-BE49-F238E27FC236}">
                  <a16:creationId xmlns:a16="http://schemas.microsoft.com/office/drawing/2014/main" id="{5334EF7A-8B0A-0E05-8FBF-2E59CE553411}"/>
                </a:ext>
              </a:extLst>
            </p:cNvPr>
            <p:cNvSpPr>
              <a:spLocks/>
            </p:cNvSpPr>
            <p:nvPr/>
          </p:nvSpPr>
          <p:spPr>
            <a:xfrm rot="18880603">
              <a:off x="4490418" y="2686539"/>
              <a:ext cx="1252696" cy="1139087"/>
            </a:xfrm>
            <a:custGeom>
              <a:avLst/>
              <a:gdLst>
                <a:gd name="connsiteX0" fmla="*/ 1 w 876672"/>
                <a:gd name="connsiteY0" fmla="*/ 334858 h 876672"/>
                <a:gd name="connsiteX1" fmla="*/ 438336 w 876672"/>
                <a:gd name="connsiteY1" fmla="*/ 0 h 876672"/>
                <a:gd name="connsiteX2" fmla="*/ 876671 w 876672"/>
                <a:gd name="connsiteY2" fmla="*/ 334858 h 876672"/>
                <a:gd name="connsiteX3" fmla="*/ 709242 w 876672"/>
                <a:gd name="connsiteY3" fmla="*/ 876670 h 876672"/>
                <a:gd name="connsiteX4" fmla="*/ 167430 w 876672"/>
                <a:gd name="connsiteY4" fmla="*/ 876670 h 876672"/>
                <a:gd name="connsiteX5" fmla="*/ 1 w 876672"/>
                <a:gd name="connsiteY5" fmla="*/ 334858 h 87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76672" h="876672">
                  <a:moveTo>
                    <a:pt x="1" y="334858"/>
                  </a:moveTo>
                  <a:lnTo>
                    <a:pt x="438336" y="0"/>
                  </a:lnTo>
                  <a:lnTo>
                    <a:pt x="876671" y="334858"/>
                  </a:lnTo>
                  <a:lnTo>
                    <a:pt x="709242" y="876670"/>
                  </a:lnTo>
                  <a:lnTo>
                    <a:pt x="167430" y="876670"/>
                  </a:lnTo>
                  <a:lnTo>
                    <a:pt x="1" y="33485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2039" tIns="261564" rIns="222040" bIns="54611" numCol="1" spcCol="1270" anchor="ctr" anchorCtr="0">
              <a:noAutofit/>
            </a:bodyPr>
            <a:lstStyle/>
            <a:p>
              <a:pPr marL="0" lvl="0" indent="0" algn="ctr" defTabSz="1911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sz="4300" kern="1200"/>
            </a:p>
          </p:txBody>
        </p:sp>
      </p:grpSp>
      <p:pic>
        <p:nvPicPr>
          <p:cNvPr id="56" name="Elemento grafico 55" descr="Elenco di controllo contorno">
            <a:extLst>
              <a:ext uri="{FF2B5EF4-FFF2-40B4-BE49-F238E27FC236}">
                <a16:creationId xmlns:a16="http://schemas.microsoft.com/office/drawing/2014/main" id="{B5A65C70-E97A-0966-4E7C-A08C82ACE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40719" y="2219909"/>
            <a:ext cx="720000" cy="720000"/>
          </a:xfrm>
          <a:prstGeom prst="rect">
            <a:avLst/>
          </a:prstGeom>
        </p:spPr>
      </p:pic>
      <p:pic>
        <p:nvPicPr>
          <p:cNvPr id="52" name="Elemento grafico 51" descr="Gesto doppio tocco contorno">
            <a:extLst>
              <a:ext uri="{FF2B5EF4-FFF2-40B4-BE49-F238E27FC236}">
                <a16:creationId xmlns:a16="http://schemas.microsoft.com/office/drawing/2014/main" id="{B5A4CD27-A728-0BFB-8B1E-D0F7066F6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0535" y="5377766"/>
            <a:ext cx="720000" cy="720000"/>
          </a:xfrm>
          <a:prstGeom prst="rect">
            <a:avLst/>
          </a:prstGeom>
        </p:spPr>
      </p:pic>
      <p:pic>
        <p:nvPicPr>
          <p:cNvPr id="54" name="Elemento grafico 53" descr="Scudo con segno di spunta contorno">
            <a:extLst>
              <a:ext uri="{FF2B5EF4-FFF2-40B4-BE49-F238E27FC236}">
                <a16:creationId xmlns:a16="http://schemas.microsoft.com/office/drawing/2014/main" id="{DBB36DC9-19DB-0693-657B-72EE4B544B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94456" y="4053693"/>
            <a:ext cx="720000" cy="720000"/>
          </a:xfrm>
          <a:prstGeom prst="rect">
            <a:avLst/>
          </a:prstGeom>
        </p:spPr>
      </p:pic>
      <p:pic>
        <p:nvPicPr>
          <p:cNvPr id="58" name="Elemento grafico 57" descr="Cloud computing contorno">
            <a:extLst>
              <a:ext uri="{FF2B5EF4-FFF2-40B4-BE49-F238E27FC236}">
                <a16:creationId xmlns:a16="http://schemas.microsoft.com/office/drawing/2014/main" id="{2BEEBA37-E11E-C34A-866B-81F5473AE2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76079" y="2673113"/>
            <a:ext cx="720000" cy="720000"/>
          </a:xfrm>
          <a:prstGeom prst="rect">
            <a:avLst/>
          </a:prstGeom>
        </p:spPr>
      </p:pic>
      <p:pic>
        <p:nvPicPr>
          <p:cNvPr id="60" name="Elemento grafico 59" descr="Influencer contorno">
            <a:extLst>
              <a:ext uri="{FF2B5EF4-FFF2-40B4-BE49-F238E27FC236}">
                <a16:creationId xmlns:a16="http://schemas.microsoft.com/office/drawing/2014/main" id="{14286892-59CE-D47B-12F5-9D45815DE95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529484" y="4139376"/>
            <a:ext cx="720000" cy="720000"/>
          </a:xfrm>
          <a:prstGeom prst="rect">
            <a:avLst/>
          </a:prstGeom>
        </p:spPr>
      </p:pic>
      <p:pic>
        <p:nvPicPr>
          <p:cNvPr id="62" name="Elemento grafico 61" descr="Segno di spunta contorno">
            <a:extLst>
              <a:ext uri="{FF2B5EF4-FFF2-40B4-BE49-F238E27FC236}">
                <a16:creationId xmlns:a16="http://schemas.microsoft.com/office/drawing/2014/main" id="{ED035231-472C-45B9-C3AF-AAEF8E887B1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87976" y="5410994"/>
            <a:ext cx="720000" cy="720000"/>
          </a:xfrm>
          <a:prstGeom prst="rect">
            <a:avLst/>
          </a:prstGeom>
        </p:spPr>
      </p:pic>
      <p:pic>
        <p:nvPicPr>
          <p:cNvPr id="64" name="Elemento grafico 63" descr="Riunione contorno">
            <a:extLst>
              <a:ext uri="{FF2B5EF4-FFF2-40B4-BE49-F238E27FC236}">
                <a16:creationId xmlns:a16="http://schemas.microsoft.com/office/drawing/2014/main" id="{5C350088-7871-5CCF-68BF-AF8F714BBB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25892" y="263307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4665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4" grpId="0"/>
      <p:bldP spid="47" grpId="0"/>
      <p:bldP spid="48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102C123-65A0-3FAE-AEE7-B3EC683AC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5FF666-229E-1219-BD13-4AFCFCC0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507" y="178448"/>
            <a:ext cx="10058400" cy="1450757"/>
          </a:xfrm>
        </p:spPr>
        <p:txBody>
          <a:bodyPr/>
          <a:lstStyle/>
          <a:p>
            <a:r>
              <a:rPr lang="it-IT" dirty="0"/>
              <a:t>Technology </a:t>
            </a:r>
            <a:r>
              <a:rPr lang="it-IT" dirty="0" err="1"/>
              <a:t>Stack</a:t>
            </a:r>
            <a:endParaRPr lang="it-IT" dirty="0"/>
          </a:p>
        </p:txBody>
      </p: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B797E461-3ABC-4873-BD8C-32BF71876B68}"/>
              </a:ext>
            </a:extLst>
          </p:cNvPr>
          <p:cNvGrpSpPr/>
          <p:nvPr/>
        </p:nvGrpSpPr>
        <p:grpSpPr>
          <a:xfrm>
            <a:off x="531914" y="3026461"/>
            <a:ext cx="226323" cy="2793027"/>
            <a:chOff x="505772" y="2972773"/>
            <a:chExt cx="288000" cy="2209642"/>
          </a:xfrm>
        </p:grpSpPr>
        <p:sp>
          <p:nvSpPr>
            <p:cNvPr id="13" name="Triangolo isoscele 12">
              <a:extLst>
                <a:ext uri="{FF2B5EF4-FFF2-40B4-BE49-F238E27FC236}">
                  <a16:creationId xmlns:a16="http://schemas.microsoft.com/office/drawing/2014/main" id="{4B762F20-862D-D3C5-14A3-D767759079CE}"/>
                </a:ext>
              </a:extLst>
            </p:cNvPr>
            <p:cNvSpPr/>
            <p:nvPr/>
          </p:nvSpPr>
          <p:spPr>
            <a:xfrm flipH="1" flipV="1">
              <a:off x="505772" y="2972773"/>
              <a:ext cx="288000" cy="216000"/>
            </a:xfrm>
            <a:prstGeom prst="triangle">
              <a:avLst/>
            </a:prstGeom>
            <a:solidFill>
              <a:srgbClr val="4E00BA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9E09C796-6189-DE3D-61E8-E38A5A54E7F8}"/>
                </a:ext>
              </a:extLst>
            </p:cNvPr>
            <p:cNvCxnSpPr>
              <a:stCxn id="13" idx="0"/>
            </p:cNvCxnSpPr>
            <p:nvPr/>
          </p:nvCxnSpPr>
          <p:spPr>
            <a:xfrm flipH="1">
              <a:off x="642257" y="3188773"/>
              <a:ext cx="7515" cy="1993642"/>
            </a:xfrm>
            <a:prstGeom prst="line">
              <a:avLst/>
            </a:prstGeom>
            <a:ln w="28575">
              <a:solidFill>
                <a:srgbClr val="4E00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6FBC1668-B02A-53D4-1E69-BA2B4731F8D0}"/>
              </a:ext>
            </a:extLst>
          </p:cNvPr>
          <p:cNvGrpSpPr/>
          <p:nvPr/>
        </p:nvGrpSpPr>
        <p:grpSpPr>
          <a:xfrm>
            <a:off x="2764227" y="3026461"/>
            <a:ext cx="226323" cy="2793027"/>
            <a:chOff x="505772" y="2972773"/>
            <a:chExt cx="288000" cy="2209642"/>
          </a:xfrm>
          <a:solidFill>
            <a:srgbClr val="4315D3"/>
          </a:solidFill>
        </p:grpSpPr>
        <p:sp>
          <p:nvSpPr>
            <p:cNvPr id="20" name="Triangolo isoscele 19">
              <a:extLst>
                <a:ext uri="{FF2B5EF4-FFF2-40B4-BE49-F238E27FC236}">
                  <a16:creationId xmlns:a16="http://schemas.microsoft.com/office/drawing/2014/main" id="{11366113-E1C7-32DC-9530-19B460390BE2}"/>
                </a:ext>
              </a:extLst>
            </p:cNvPr>
            <p:cNvSpPr/>
            <p:nvPr/>
          </p:nvSpPr>
          <p:spPr>
            <a:xfrm flipH="1" flipV="1">
              <a:off x="505772" y="2972773"/>
              <a:ext cx="288000" cy="216000"/>
            </a:xfrm>
            <a:prstGeom prst="triangle">
              <a:avLst/>
            </a:prstGeom>
            <a:grpFill/>
            <a:ln>
              <a:solidFill>
                <a:srgbClr val="4315D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1" name="Connettore diritto 20">
              <a:extLst>
                <a:ext uri="{FF2B5EF4-FFF2-40B4-BE49-F238E27FC236}">
                  <a16:creationId xmlns:a16="http://schemas.microsoft.com/office/drawing/2014/main" id="{8617C1AB-8A27-54F3-6FAA-60E6C140A9BD}"/>
                </a:ext>
              </a:extLst>
            </p:cNvPr>
            <p:cNvCxnSpPr>
              <a:stCxn id="20" idx="0"/>
            </p:cNvCxnSpPr>
            <p:nvPr/>
          </p:nvCxnSpPr>
          <p:spPr>
            <a:xfrm flipH="1">
              <a:off x="642257" y="3188773"/>
              <a:ext cx="7515" cy="1993642"/>
            </a:xfrm>
            <a:prstGeom prst="line">
              <a:avLst/>
            </a:prstGeom>
            <a:grpFill/>
            <a:ln w="28575">
              <a:solidFill>
                <a:srgbClr val="4315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2C82AF02-396A-4D59-4C73-5FB2DB119304}"/>
              </a:ext>
            </a:extLst>
          </p:cNvPr>
          <p:cNvGrpSpPr/>
          <p:nvPr/>
        </p:nvGrpSpPr>
        <p:grpSpPr>
          <a:xfrm>
            <a:off x="5013991" y="3026461"/>
            <a:ext cx="226323" cy="2793027"/>
            <a:chOff x="505772" y="2972773"/>
            <a:chExt cx="288000" cy="2209642"/>
          </a:xfrm>
          <a:solidFill>
            <a:srgbClr val="7D33D1"/>
          </a:solidFill>
        </p:grpSpPr>
        <p:sp>
          <p:nvSpPr>
            <p:cNvPr id="23" name="Triangolo isoscele 22">
              <a:extLst>
                <a:ext uri="{FF2B5EF4-FFF2-40B4-BE49-F238E27FC236}">
                  <a16:creationId xmlns:a16="http://schemas.microsoft.com/office/drawing/2014/main" id="{5F4F8F6A-34C3-8E4D-EDFF-51A610C235C2}"/>
                </a:ext>
              </a:extLst>
            </p:cNvPr>
            <p:cNvSpPr/>
            <p:nvPr/>
          </p:nvSpPr>
          <p:spPr>
            <a:xfrm flipH="1" flipV="1">
              <a:off x="505772" y="2972773"/>
              <a:ext cx="288000" cy="216000"/>
            </a:xfrm>
            <a:prstGeom prst="triangle">
              <a:avLst/>
            </a:prstGeom>
            <a:grpFill/>
            <a:ln>
              <a:solidFill>
                <a:srgbClr val="7D33D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556C4991-22CE-3602-3DFB-A692AC67D5F5}"/>
                </a:ext>
              </a:extLst>
            </p:cNvPr>
            <p:cNvCxnSpPr>
              <a:stCxn id="23" idx="0"/>
            </p:cNvCxnSpPr>
            <p:nvPr/>
          </p:nvCxnSpPr>
          <p:spPr>
            <a:xfrm flipH="1">
              <a:off x="642257" y="3188773"/>
              <a:ext cx="7515" cy="1993642"/>
            </a:xfrm>
            <a:prstGeom prst="line">
              <a:avLst/>
            </a:prstGeom>
            <a:grpFill/>
            <a:ln w="28575">
              <a:solidFill>
                <a:srgbClr val="7D33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C1328969-2DDB-FFC0-C463-09F31A347BAF}"/>
              </a:ext>
            </a:extLst>
          </p:cNvPr>
          <p:cNvGrpSpPr/>
          <p:nvPr/>
        </p:nvGrpSpPr>
        <p:grpSpPr>
          <a:xfrm>
            <a:off x="7368310" y="3026461"/>
            <a:ext cx="226323" cy="2793027"/>
            <a:chOff x="505772" y="2972773"/>
            <a:chExt cx="288000" cy="2209642"/>
          </a:xfrm>
          <a:solidFill>
            <a:srgbClr val="B410CE"/>
          </a:solidFill>
        </p:grpSpPr>
        <p:sp>
          <p:nvSpPr>
            <p:cNvPr id="26" name="Triangolo isoscele 25">
              <a:extLst>
                <a:ext uri="{FF2B5EF4-FFF2-40B4-BE49-F238E27FC236}">
                  <a16:creationId xmlns:a16="http://schemas.microsoft.com/office/drawing/2014/main" id="{34D2A690-D5B2-8E84-38AC-B186D631A352}"/>
                </a:ext>
              </a:extLst>
            </p:cNvPr>
            <p:cNvSpPr/>
            <p:nvPr/>
          </p:nvSpPr>
          <p:spPr>
            <a:xfrm flipH="1" flipV="1">
              <a:off x="505772" y="2972773"/>
              <a:ext cx="288000" cy="216000"/>
            </a:xfrm>
            <a:prstGeom prst="triangle">
              <a:avLst/>
            </a:prstGeom>
            <a:grpFill/>
            <a:ln>
              <a:solidFill>
                <a:srgbClr val="B410C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5B1F93CA-F947-52C7-A5B5-001EC8D1115C}"/>
                </a:ext>
              </a:extLst>
            </p:cNvPr>
            <p:cNvCxnSpPr>
              <a:stCxn id="26" idx="0"/>
            </p:cNvCxnSpPr>
            <p:nvPr/>
          </p:nvCxnSpPr>
          <p:spPr>
            <a:xfrm flipH="1">
              <a:off x="642257" y="3188773"/>
              <a:ext cx="7515" cy="1993642"/>
            </a:xfrm>
            <a:prstGeom prst="line">
              <a:avLst/>
            </a:prstGeom>
            <a:grpFill/>
            <a:ln w="28575">
              <a:solidFill>
                <a:srgbClr val="B410C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9E1930DB-1020-E4FA-AD4F-21E989920273}"/>
              </a:ext>
            </a:extLst>
          </p:cNvPr>
          <p:cNvSpPr txBox="1"/>
          <p:nvPr/>
        </p:nvSpPr>
        <p:spPr>
          <a:xfrm>
            <a:off x="730925" y="2987545"/>
            <a:ext cx="1980329" cy="2127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Streamlit</a:t>
            </a:r>
            <a:br>
              <a:rPr lang="it-IT" dirty="0"/>
            </a:br>
            <a:r>
              <a:rPr lang="en-US" sz="1800" dirty="0">
                <a:solidFill>
                  <a:schemeClr val="tx1"/>
                </a:solidFill>
              </a:rPr>
              <a:t>Used for building the user interface, allowing for interactive data visualization and easy deployment of web applications</a:t>
            </a:r>
            <a:endParaRPr lang="it-IT" dirty="0"/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EEA6098D-01B6-5160-A3F9-6B312526AB27}"/>
              </a:ext>
            </a:extLst>
          </p:cNvPr>
          <p:cNvSpPr txBox="1"/>
          <p:nvPr/>
        </p:nvSpPr>
        <p:spPr>
          <a:xfrm>
            <a:off x="3008998" y="2968252"/>
            <a:ext cx="1980329" cy="2417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/>
              <a:t>FastAPI</a:t>
            </a:r>
            <a:br>
              <a:rPr lang="it-IT" dirty="0"/>
            </a:br>
            <a:r>
              <a:rPr lang="it-IT" dirty="0"/>
              <a:t>W</a:t>
            </a:r>
            <a:r>
              <a:rPr lang="en-US" sz="1800" dirty="0" err="1">
                <a:solidFill>
                  <a:schemeClr val="tx1"/>
                </a:solidFill>
              </a:rPr>
              <a:t>eb</a:t>
            </a:r>
            <a:r>
              <a:rPr lang="en-US" sz="1800" dirty="0">
                <a:solidFill>
                  <a:schemeClr val="tx1"/>
                </a:solidFill>
              </a:rPr>
              <a:t> framework for building APIs with Python facilitating efficient communication between the frontend and backend</a:t>
            </a:r>
          </a:p>
          <a:p>
            <a:pPr algn="ctr"/>
            <a:endParaRPr lang="it-IT" dirty="0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3B715B9-5418-A3DB-7C90-6BCDADDF0E81}"/>
              </a:ext>
            </a:extLst>
          </p:cNvPr>
          <p:cNvSpPr txBox="1"/>
          <p:nvPr/>
        </p:nvSpPr>
        <p:spPr>
          <a:xfrm>
            <a:off x="5282075" y="2968252"/>
            <a:ext cx="198032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scikit-learn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  <a:p>
            <a:pPr marL="201168" lvl="1" indent="0" algn="ctr">
              <a:lnSpc>
                <a:spcPct val="100000"/>
              </a:lnSpc>
              <a:buNone/>
            </a:pPr>
            <a:r>
              <a:rPr lang="en-US" dirty="0"/>
              <a:t>L</a:t>
            </a:r>
            <a:r>
              <a:rPr lang="en-US" sz="1800" dirty="0">
                <a:solidFill>
                  <a:schemeClr val="tx1"/>
                </a:solidFill>
              </a:rPr>
              <a:t>ibrary for ML in Python, used for developing predictive models, including regression and random forest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AC7350BD-7AE4-AB4A-9727-448A09603022}"/>
              </a:ext>
            </a:extLst>
          </p:cNvPr>
          <p:cNvSpPr txBox="1"/>
          <p:nvPr/>
        </p:nvSpPr>
        <p:spPr>
          <a:xfrm>
            <a:off x="7597977" y="2987545"/>
            <a:ext cx="19803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Docker</a:t>
            </a:r>
            <a:endParaRPr lang="en-US" sz="1800" dirty="0">
              <a:solidFill>
                <a:schemeClr val="tx1"/>
              </a:solidFill>
            </a:endParaRPr>
          </a:p>
          <a:p>
            <a:pPr marL="201168" lvl="1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Used for creating a container for </a:t>
            </a:r>
            <a:r>
              <a:rPr lang="en-US" dirty="0"/>
              <a:t>each service</a:t>
            </a:r>
            <a:r>
              <a:rPr lang="en-US" sz="1800" dirty="0">
                <a:solidFill>
                  <a:schemeClr val="tx1"/>
                </a:solidFill>
              </a:rPr>
              <a:t>, ensuring consistent environments for development and deployment</a:t>
            </a:r>
          </a:p>
        </p:txBody>
      </p:sp>
      <p:sp>
        <p:nvSpPr>
          <p:cNvPr id="7" name="Freccia a pentagono 6">
            <a:extLst>
              <a:ext uri="{FF2B5EF4-FFF2-40B4-BE49-F238E27FC236}">
                <a16:creationId xmlns:a16="http://schemas.microsoft.com/office/drawing/2014/main" id="{B2DA3229-7A97-F745-5B0D-7503F9AAE2C0}"/>
              </a:ext>
            </a:extLst>
          </p:cNvPr>
          <p:cNvSpPr/>
          <p:nvPr/>
        </p:nvSpPr>
        <p:spPr>
          <a:xfrm flipH="1">
            <a:off x="821088" y="2006062"/>
            <a:ext cx="1697425" cy="565557"/>
          </a:xfrm>
          <a:prstGeom prst="homePlate">
            <a:avLst/>
          </a:prstGeom>
          <a:solidFill>
            <a:srgbClr val="4E00BA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/>
              <a:t>Frontend</a:t>
            </a:r>
            <a:endParaRPr lang="it-IT" b="1" dirty="0"/>
          </a:p>
        </p:txBody>
      </p:sp>
      <p:sp>
        <p:nvSpPr>
          <p:cNvPr id="8" name="Freccia a pentagono 7">
            <a:extLst>
              <a:ext uri="{FF2B5EF4-FFF2-40B4-BE49-F238E27FC236}">
                <a16:creationId xmlns:a16="http://schemas.microsoft.com/office/drawing/2014/main" id="{D0AD6344-0021-527A-7E6B-EB6B050A9A82}"/>
              </a:ext>
            </a:extLst>
          </p:cNvPr>
          <p:cNvSpPr/>
          <p:nvPr/>
        </p:nvSpPr>
        <p:spPr>
          <a:xfrm flipH="1">
            <a:off x="3070852" y="1986508"/>
            <a:ext cx="1697425" cy="565557"/>
          </a:xfrm>
          <a:prstGeom prst="homePlate">
            <a:avLst/>
          </a:prstGeom>
          <a:solidFill>
            <a:srgbClr val="4315D3"/>
          </a:solidFill>
          <a:ln>
            <a:solidFill>
              <a:srgbClr val="4315D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 err="1"/>
              <a:t>Backend</a:t>
            </a:r>
            <a:endParaRPr lang="it-IT" b="1" dirty="0"/>
          </a:p>
        </p:txBody>
      </p:sp>
      <p:sp>
        <p:nvSpPr>
          <p:cNvPr id="9" name="Freccia a pentagono 8">
            <a:extLst>
              <a:ext uri="{FF2B5EF4-FFF2-40B4-BE49-F238E27FC236}">
                <a16:creationId xmlns:a16="http://schemas.microsoft.com/office/drawing/2014/main" id="{2A5A6951-F2AB-6607-2986-CB272ED3F8FD}"/>
              </a:ext>
            </a:extLst>
          </p:cNvPr>
          <p:cNvSpPr/>
          <p:nvPr/>
        </p:nvSpPr>
        <p:spPr>
          <a:xfrm flipH="1">
            <a:off x="5320616" y="1986900"/>
            <a:ext cx="1697425" cy="565557"/>
          </a:xfrm>
          <a:prstGeom prst="homePlate">
            <a:avLst/>
          </a:prstGeom>
          <a:solidFill>
            <a:srgbClr val="7D33D1"/>
          </a:solidFill>
          <a:ln>
            <a:solidFill>
              <a:srgbClr val="7D33D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Machine Learning</a:t>
            </a:r>
          </a:p>
        </p:txBody>
      </p:sp>
      <p:sp>
        <p:nvSpPr>
          <p:cNvPr id="10" name="Freccia a pentagono 9">
            <a:extLst>
              <a:ext uri="{FF2B5EF4-FFF2-40B4-BE49-F238E27FC236}">
                <a16:creationId xmlns:a16="http://schemas.microsoft.com/office/drawing/2014/main" id="{258AC6C7-2E7D-B408-58A3-2E058F2895A9}"/>
              </a:ext>
            </a:extLst>
          </p:cNvPr>
          <p:cNvSpPr/>
          <p:nvPr/>
        </p:nvSpPr>
        <p:spPr>
          <a:xfrm flipH="1">
            <a:off x="7570380" y="1986508"/>
            <a:ext cx="1697425" cy="565557"/>
          </a:xfrm>
          <a:prstGeom prst="homePlate">
            <a:avLst/>
          </a:prstGeom>
          <a:solidFill>
            <a:srgbClr val="B410CE"/>
          </a:solidFill>
          <a:ln>
            <a:solidFill>
              <a:srgbClr val="B410C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570" b="1" dirty="0" err="1"/>
              <a:t>Containerization</a:t>
            </a:r>
            <a:endParaRPr lang="it-IT" sz="1570" b="1" dirty="0"/>
          </a:p>
        </p:txBody>
      </p:sp>
      <p:sp>
        <p:nvSpPr>
          <p:cNvPr id="4" name="Freccia a pentagono 3">
            <a:extLst>
              <a:ext uri="{FF2B5EF4-FFF2-40B4-BE49-F238E27FC236}">
                <a16:creationId xmlns:a16="http://schemas.microsoft.com/office/drawing/2014/main" id="{A30B4BC1-9B73-7804-8FE2-E6FCF7DCB32D}"/>
              </a:ext>
            </a:extLst>
          </p:cNvPr>
          <p:cNvSpPr/>
          <p:nvPr/>
        </p:nvSpPr>
        <p:spPr>
          <a:xfrm flipH="1">
            <a:off x="9820144" y="1963989"/>
            <a:ext cx="1697425" cy="565558"/>
          </a:xfrm>
          <a:prstGeom prst="homePlate">
            <a:avLst/>
          </a:prstGeom>
          <a:solidFill>
            <a:srgbClr val="CC66FF"/>
          </a:solidFill>
          <a:ln>
            <a:solidFill>
              <a:srgbClr val="CC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Cloud </a:t>
            </a:r>
            <a:r>
              <a:rPr lang="it-IT" b="1" dirty="0" err="1"/>
              <a:t>Deploy</a:t>
            </a:r>
            <a:endParaRPr lang="it-IT" b="1" dirty="0"/>
          </a:p>
        </p:txBody>
      </p:sp>
      <p:sp>
        <p:nvSpPr>
          <p:cNvPr id="5" name="Triangolo isoscele 4">
            <a:extLst>
              <a:ext uri="{FF2B5EF4-FFF2-40B4-BE49-F238E27FC236}">
                <a16:creationId xmlns:a16="http://schemas.microsoft.com/office/drawing/2014/main" id="{32880481-4CCC-515E-3E5A-CB3DB799A671}"/>
              </a:ext>
            </a:extLst>
          </p:cNvPr>
          <p:cNvSpPr/>
          <p:nvPr/>
        </p:nvSpPr>
        <p:spPr>
          <a:xfrm flipH="1" flipV="1">
            <a:off x="9609873" y="3026461"/>
            <a:ext cx="226323" cy="273028"/>
          </a:xfrm>
          <a:prstGeom prst="triangle">
            <a:avLst/>
          </a:prstGeom>
          <a:solidFill>
            <a:srgbClr val="CC66FF"/>
          </a:solidFill>
          <a:ln>
            <a:solidFill>
              <a:srgbClr val="CC66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A0D9763-CE61-26F0-227A-3169FF6FF802}"/>
              </a:ext>
            </a:extLst>
          </p:cNvPr>
          <p:cNvCxnSpPr>
            <a:cxnSpLocks/>
          </p:cNvCxnSpPr>
          <p:nvPr/>
        </p:nvCxnSpPr>
        <p:spPr>
          <a:xfrm flipH="1">
            <a:off x="9707038" y="3299488"/>
            <a:ext cx="5905" cy="2520000"/>
          </a:xfrm>
          <a:prstGeom prst="line">
            <a:avLst/>
          </a:prstGeom>
          <a:solidFill>
            <a:srgbClr val="B410CE"/>
          </a:solidFill>
          <a:ln w="28575">
            <a:solidFill>
              <a:srgbClr val="CC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A9A5D39-F8CB-3196-5003-9087EC5A4699}"/>
              </a:ext>
            </a:extLst>
          </p:cNvPr>
          <p:cNvSpPr txBox="1"/>
          <p:nvPr/>
        </p:nvSpPr>
        <p:spPr>
          <a:xfrm>
            <a:off x="9844981" y="2968253"/>
            <a:ext cx="19803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indent="0" algn="ctr">
              <a:lnSpc>
                <a:spcPct val="100000"/>
              </a:lnSpc>
              <a:buNone/>
            </a:pPr>
            <a:r>
              <a:rPr lang="en-US" sz="1800" b="1" dirty="0">
                <a:solidFill>
                  <a:schemeClr val="tx1"/>
                </a:solidFill>
              </a:rPr>
              <a:t>Google Cloud Platform</a:t>
            </a:r>
            <a:endParaRPr lang="en-US" sz="1800" dirty="0">
              <a:solidFill>
                <a:schemeClr val="tx1"/>
              </a:solidFill>
            </a:endParaRPr>
          </a:p>
          <a:p>
            <a:pPr marL="201168" lvl="1" indent="0" algn="ctr">
              <a:lnSpc>
                <a:spcPct val="100000"/>
              </a:lnSpc>
              <a:buNone/>
            </a:pPr>
            <a:r>
              <a:rPr lang="en-US" sz="1800" dirty="0">
                <a:solidFill>
                  <a:schemeClr val="tx1"/>
                </a:solidFill>
              </a:rPr>
              <a:t>Used </a:t>
            </a:r>
            <a:r>
              <a:rPr lang="en-US" dirty="0"/>
              <a:t>to make the application cloud-native and allows to access it remotely by users, enhancing its accessibility</a:t>
            </a: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22664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/>
      <p:bldP spid="7" grpId="0" build="p" animBg="1"/>
      <p:bldP spid="8" grpId="0" build="p" animBg="1"/>
      <p:bldP spid="9" grpId="0" build="p" animBg="1"/>
      <p:bldP spid="10" grpId="0" build="p" animBg="1"/>
      <p:bldP spid="4" grpId="0" build="p" animBg="1"/>
      <p:bldP spid="5" grpId="0" animBg="1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AD5949-AF89-8F5A-7BE6-C16330C44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D5469AE9-5AB9-12BF-6FCB-3DE4A308321A}"/>
              </a:ext>
            </a:extLst>
          </p:cNvPr>
          <p:cNvSpPr>
            <a:spLocks/>
          </p:cNvSpPr>
          <p:nvPr/>
        </p:nvSpPr>
        <p:spPr>
          <a:xfrm>
            <a:off x="0" y="0"/>
            <a:ext cx="3726426" cy="68580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18DE75-62E6-3D3F-B4C6-6E45D7FD0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490" y="2577520"/>
            <a:ext cx="3549445" cy="1450757"/>
          </a:xfrm>
        </p:spPr>
        <p:txBody>
          <a:bodyPr/>
          <a:lstStyle/>
          <a:p>
            <a:r>
              <a:rPr lang="it-IT" dirty="0" err="1">
                <a:solidFill>
                  <a:schemeClr val="bg1"/>
                </a:solidFill>
              </a:rPr>
              <a:t>DevSecOps</a:t>
            </a:r>
            <a:r>
              <a:rPr lang="it-IT" dirty="0">
                <a:solidFill>
                  <a:schemeClr val="bg1"/>
                </a:solidFill>
              </a:rPr>
              <a:t> </a:t>
            </a:r>
            <a:r>
              <a:rPr lang="it-IT" dirty="0" err="1">
                <a:solidFill>
                  <a:schemeClr val="bg1"/>
                </a:solidFill>
              </a:rPr>
              <a:t>Principles</a:t>
            </a:r>
            <a:endParaRPr lang="it-IT" dirty="0">
              <a:solidFill>
                <a:schemeClr val="bg1"/>
              </a:solidFill>
            </a:endParaRP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F7B35941-CBC6-A425-8512-D93B5ED9D259}"/>
              </a:ext>
            </a:extLst>
          </p:cNvPr>
          <p:cNvCxnSpPr/>
          <p:nvPr/>
        </p:nvCxnSpPr>
        <p:spPr>
          <a:xfrm>
            <a:off x="167147" y="4028279"/>
            <a:ext cx="3240000" cy="0"/>
          </a:xfrm>
          <a:prstGeom prst="line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Parallelogramma 7">
            <a:extLst>
              <a:ext uri="{FF2B5EF4-FFF2-40B4-BE49-F238E27FC236}">
                <a16:creationId xmlns:a16="http://schemas.microsoft.com/office/drawing/2014/main" id="{475740B2-929A-FB81-FC19-C99E7C464722}"/>
              </a:ext>
            </a:extLst>
          </p:cNvPr>
          <p:cNvSpPr/>
          <p:nvPr/>
        </p:nvSpPr>
        <p:spPr>
          <a:xfrm>
            <a:off x="4552335" y="651600"/>
            <a:ext cx="2880000" cy="900000"/>
          </a:xfrm>
          <a:prstGeom prst="parallelogram">
            <a:avLst/>
          </a:prstGeom>
          <a:solidFill>
            <a:srgbClr val="4E00BA"/>
          </a:solidFill>
          <a:ln>
            <a:solidFill>
              <a:srgbClr val="4E00B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Testing</a:t>
            </a:r>
          </a:p>
        </p:txBody>
      </p:sp>
      <p:sp>
        <p:nvSpPr>
          <p:cNvPr id="9" name="Parallelogramma 8">
            <a:extLst>
              <a:ext uri="{FF2B5EF4-FFF2-40B4-BE49-F238E27FC236}">
                <a16:creationId xmlns:a16="http://schemas.microsoft.com/office/drawing/2014/main" id="{6875EC23-47AE-7FD2-E4DF-6920641F252F}"/>
              </a:ext>
            </a:extLst>
          </p:cNvPr>
          <p:cNvSpPr/>
          <p:nvPr/>
        </p:nvSpPr>
        <p:spPr>
          <a:xfrm>
            <a:off x="4486785" y="2095048"/>
            <a:ext cx="2880000" cy="900000"/>
          </a:xfrm>
          <a:prstGeom prst="parallelogram">
            <a:avLst/>
          </a:prstGeom>
          <a:solidFill>
            <a:srgbClr val="4315D3"/>
          </a:solidFill>
          <a:ln>
            <a:solidFill>
              <a:srgbClr val="4315D3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Security</a:t>
            </a:r>
          </a:p>
        </p:txBody>
      </p:sp>
      <p:sp>
        <p:nvSpPr>
          <p:cNvPr id="10" name="Parallelogramma 9">
            <a:extLst>
              <a:ext uri="{FF2B5EF4-FFF2-40B4-BE49-F238E27FC236}">
                <a16:creationId xmlns:a16="http://schemas.microsoft.com/office/drawing/2014/main" id="{2F0152CC-3EF8-3016-4E54-262C8DF71458}"/>
              </a:ext>
            </a:extLst>
          </p:cNvPr>
          <p:cNvSpPr/>
          <p:nvPr/>
        </p:nvSpPr>
        <p:spPr>
          <a:xfrm>
            <a:off x="4421236" y="3754800"/>
            <a:ext cx="2880000" cy="900000"/>
          </a:xfrm>
          <a:prstGeom prst="parallelogram">
            <a:avLst/>
          </a:prstGeom>
          <a:solidFill>
            <a:srgbClr val="CC0099"/>
          </a:solidFill>
          <a:ln>
            <a:solidFill>
              <a:srgbClr val="CC0099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 err="1"/>
              <a:t>Containerization</a:t>
            </a:r>
            <a:endParaRPr lang="it-IT" dirty="0"/>
          </a:p>
        </p:txBody>
      </p:sp>
      <p:sp>
        <p:nvSpPr>
          <p:cNvPr id="11" name="Parallelogramma 10">
            <a:extLst>
              <a:ext uri="{FF2B5EF4-FFF2-40B4-BE49-F238E27FC236}">
                <a16:creationId xmlns:a16="http://schemas.microsoft.com/office/drawing/2014/main" id="{E2DEADE8-A843-2829-7518-605FE4084EC2}"/>
              </a:ext>
            </a:extLst>
          </p:cNvPr>
          <p:cNvSpPr/>
          <p:nvPr/>
        </p:nvSpPr>
        <p:spPr>
          <a:xfrm>
            <a:off x="4355685" y="5306400"/>
            <a:ext cx="2880000" cy="900000"/>
          </a:xfrm>
          <a:prstGeom prst="parallelogram">
            <a:avLst/>
          </a:prstGeom>
          <a:solidFill>
            <a:srgbClr val="CC99FF"/>
          </a:solidFill>
          <a:ln>
            <a:solidFill>
              <a:srgbClr val="CC99FF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it-IT" dirty="0"/>
              <a:t>Code </a:t>
            </a:r>
            <a:r>
              <a:rPr lang="it-IT" dirty="0" err="1"/>
              <a:t>Formatting</a:t>
            </a:r>
            <a:endParaRPr lang="it-IT" dirty="0"/>
          </a:p>
        </p:txBody>
      </p:sp>
      <p:pic>
        <p:nvPicPr>
          <p:cNvPr id="13" name="Elemento grafico 12" descr="Terminale cmd contorno">
            <a:extLst>
              <a:ext uri="{FF2B5EF4-FFF2-40B4-BE49-F238E27FC236}">
                <a16:creationId xmlns:a16="http://schemas.microsoft.com/office/drawing/2014/main" id="{7CCFD62C-49CA-A1CE-5D79-80CA2253F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2335" y="5432400"/>
            <a:ext cx="648000" cy="648000"/>
          </a:xfrm>
          <a:prstGeom prst="rect">
            <a:avLst/>
          </a:prstGeom>
        </p:spPr>
      </p:pic>
      <p:pic>
        <p:nvPicPr>
          <p:cNvPr id="15" name="Elemento grafico 14" descr="Scatola contorno">
            <a:extLst>
              <a:ext uri="{FF2B5EF4-FFF2-40B4-BE49-F238E27FC236}">
                <a16:creationId xmlns:a16="http://schemas.microsoft.com/office/drawing/2014/main" id="{41E8519B-B80A-28B0-4D57-F2C9A5FE4E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94025" y="3841994"/>
            <a:ext cx="720000" cy="720000"/>
          </a:xfrm>
          <a:prstGeom prst="rect">
            <a:avLst/>
          </a:prstGeom>
        </p:spPr>
      </p:pic>
      <p:pic>
        <p:nvPicPr>
          <p:cNvPr id="17" name="Elemento grafico 16" descr="Scudo con segno di spunta contorno">
            <a:extLst>
              <a:ext uri="{FF2B5EF4-FFF2-40B4-BE49-F238E27FC236}">
                <a16:creationId xmlns:a16="http://schemas.microsoft.com/office/drawing/2014/main" id="{3031C603-FB78-9BAF-C9A2-F89ACC265E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4025" y="2185045"/>
            <a:ext cx="720000" cy="720000"/>
          </a:xfrm>
          <a:prstGeom prst="rect">
            <a:avLst/>
          </a:prstGeom>
        </p:spPr>
      </p:pic>
      <p:pic>
        <p:nvPicPr>
          <p:cNvPr id="19" name="Elemento grafico 18" descr="Appunti parzialmente spuntanti contorno">
            <a:extLst>
              <a:ext uri="{FF2B5EF4-FFF2-40B4-BE49-F238E27FC236}">
                <a16:creationId xmlns:a16="http://schemas.microsoft.com/office/drawing/2014/main" id="{942B139B-3083-8F56-642D-A581B495CDF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54025" y="731768"/>
            <a:ext cx="720000" cy="72000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430D69F9-A3F8-159D-EF61-C301079E97F5}"/>
              </a:ext>
            </a:extLst>
          </p:cNvPr>
          <p:cNvSpPr txBox="1"/>
          <p:nvPr/>
        </p:nvSpPr>
        <p:spPr>
          <a:xfrm>
            <a:off x="5795685" y="1590138"/>
            <a:ext cx="5643714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Unit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tests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prediction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endpoints and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static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file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serving</a:t>
            </a:r>
            <a:endParaRPr lang="it-IT" sz="160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94B79D0-4170-3064-E3D3-207521C7D90F}"/>
              </a:ext>
            </a:extLst>
          </p:cNvPr>
          <p:cNvSpPr txBox="1"/>
          <p:nvPr/>
        </p:nvSpPr>
        <p:spPr>
          <a:xfrm>
            <a:off x="5712326" y="3044208"/>
            <a:ext cx="5643714" cy="584775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0" lang="en-US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Logging for audit trails</a:t>
            </a:r>
          </a:p>
          <a:p>
            <a:r>
              <a:rPr kumimoji="0" lang="en-US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Input validation with </a:t>
            </a:r>
            <a:r>
              <a:rPr kumimoji="0" lang="en-US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Pydantic</a:t>
            </a:r>
            <a:r>
              <a:rPr kumimoji="0" lang="en-US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models to enforce constraints</a:t>
            </a:r>
            <a:endParaRPr lang="it-IT" sz="1600" dirty="0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B243A27-0806-C846-B034-EB0A8C91B674}"/>
              </a:ext>
            </a:extLst>
          </p:cNvPr>
          <p:cNvSpPr txBox="1"/>
          <p:nvPr/>
        </p:nvSpPr>
        <p:spPr>
          <a:xfrm>
            <a:off x="5446639" y="6244520"/>
            <a:ext cx="6175089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0" lang="en-US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Integrated Black formatter for uniform code style across developers</a:t>
            </a:r>
            <a:endParaRPr lang="it-IT" sz="1600" dirty="0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834FED2-5EB4-AD75-018D-C7531EA52CB7}"/>
              </a:ext>
            </a:extLst>
          </p:cNvPr>
          <p:cNvSpPr txBox="1"/>
          <p:nvPr/>
        </p:nvSpPr>
        <p:spPr>
          <a:xfrm>
            <a:off x="5599040" y="4717504"/>
            <a:ext cx="5643714" cy="33855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Dockerized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application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ensures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it-IT" altLang="it-IT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consistent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deployment</a:t>
            </a:r>
            <a:endParaRPr lang="it-IT" sz="1600" dirty="0"/>
          </a:p>
        </p:txBody>
      </p:sp>
      <p:cxnSp>
        <p:nvCxnSpPr>
          <p:cNvPr id="33" name="Connettore a gomito 32">
            <a:extLst>
              <a:ext uri="{FF2B5EF4-FFF2-40B4-BE49-F238E27FC236}">
                <a16:creationId xmlns:a16="http://schemas.microsoft.com/office/drawing/2014/main" id="{4C2EB15F-CE28-0C87-9282-D86457D4BDFB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4778477" y="1473637"/>
            <a:ext cx="1017208" cy="285778"/>
          </a:xfrm>
          <a:prstGeom prst="bentConnector3">
            <a:avLst>
              <a:gd name="adj1" fmla="val 50000"/>
            </a:avLst>
          </a:prstGeom>
          <a:ln w="28575">
            <a:solidFill>
              <a:srgbClr val="4E00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a gomito 36">
            <a:extLst>
              <a:ext uri="{FF2B5EF4-FFF2-40B4-BE49-F238E27FC236}">
                <a16:creationId xmlns:a16="http://schemas.microsoft.com/office/drawing/2014/main" id="{4492BC2A-7D2F-73E4-BB27-DB373AD16459}"/>
              </a:ext>
            </a:extLst>
          </p:cNvPr>
          <p:cNvCxnSpPr>
            <a:cxnSpLocks/>
          </p:cNvCxnSpPr>
          <p:nvPr/>
        </p:nvCxnSpPr>
        <p:spPr>
          <a:xfrm>
            <a:off x="4695118" y="2951858"/>
            <a:ext cx="1017208" cy="285778"/>
          </a:xfrm>
          <a:prstGeom prst="bentConnector3">
            <a:avLst>
              <a:gd name="adj1" fmla="val 50000"/>
            </a:avLst>
          </a:prstGeom>
          <a:ln w="28575">
            <a:solidFill>
              <a:srgbClr val="4315D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ttore a gomito 37">
            <a:extLst>
              <a:ext uri="{FF2B5EF4-FFF2-40B4-BE49-F238E27FC236}">
                <a16:creationId xmlns:a16="http://schemas.microsoft.com/office/drawing/2014/main" id="{2AF644F9-BBF2-7764-8A34-72AB08349167}"/>
              </a:ext>
            </a:extLst>
          </p:cNvPr>
          <p:cNvCxnSpPr>
            <a:cxnSpLocks/>
          </p:cNvCxnSpPr>
          <p:nvPr/>
        </p:nvCxnSpPr>
        <p:spPr>
          <a:xfrm>
            <a:off x="4695118" y="2913738"/>
            <a:ext cx="1009216" cy="573002"/>
          </a:xfrm>
          <a:prstGeom prst="bentConnector3">
            <a:avLst>
              <a:gd name="adj1" fmla="val 50000"/>
            </a:avLst>
          </a:prstGeom>
          <a:ln w="28575">
            <a:solidFill>
              <a:srgbClr val="4E00B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a gomito 39">
            <a:extLst>
              <a:ext uri="{FF2B5EF4-FFF2-40B4-BE49-F238E27FC236}">
                <a16:creationId xmlns:a16="http://schemas.microsoft.com/office/drawing/2014/main" id="{B87BC992-1D05-7AB9-A907-826FB66576F0}"/>
              </a:ext>
            </a:extLst>
          </p:cNvPr>
          <p:cNvCxnSpPr>
            <a:cxnSpLocks/>
          </p:cNvCxnSpPr>
          <p:nvPr/>
        </p:nvCxnSpPr>
        <p:spPr>
          <a:xfrm>
            <a:off x="4646769" y="4574615"/>
            <a:ext cx="1017208" cy="285778"/>
          </a:xfrm>
          <a:prstGeom prst="bentConnector3">
            <a:avLst>
              <a:gd name="adj1" fmla="val 50000"/>
            </a:avLst>
          </a:prstGeom>
          <a:ln w="28575">
            <a:solidFill>
              <a:srgbClr val="CC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a gomito 40">
            <a:extLst>
              <a:ext uri="{FF2B5EF4-FFF2-40B4-BE49-F238E27FC236}">
                <a16:creationId xmlns:a16="http://schemas.microsoft.com/office/drawing/2014/main" id="{C9C6AEB6-2F53-7493-9706-77506EC4925E}"/>
              </a:ext>
            </a:extLst>
          </p:cNvPr>
          <p:cNvCxnSpPr>
            <a:cxnSpLocks/>
          </p:cNvCxnSpPr>
          <p:nvPr/>
        </p:nvCxnSpPr>
        <p:spPr>
          <a:xfrm>
            <a:off x="4486785" y="6128352"/>
            <a:ext cx="1017208" cy="285778"/>
          </a:xfrm>
          <a:prstGeom prst="bentConnector3">
            <a:avLst>
              <a:gd name="adj1" fmla="val 50000"/>
            </a:avLst>
          </a:prstGeom>
          <a:ln w="28575">
            <a:solidFill>
              <a:srgbClr val="CC99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57556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500"/>
                            </p:stCondLst>
                            <p:childTnLst>
                              <p:par>
                                <p:cTn id="4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21" grpId="0"/>
      <p:bldP spid="23" grpId="0"/>
      <p:bldP spid="25" grpId="0"/>
      <p:bldP spid="26" grpId="0"/>
    </p:bldLst>
  </p:timing>
</p:sld>
</file>

<file path=ppt/theme/theme1.xml><?xml version="1.0" encoding="utf-8"?>
<a:theme xmlns:a="http://schemas.openxmlformats.org/drawingml/2006/main" name="RetrospectVTI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Custom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product roadmap timeline_Win32_SL_v3" id="{061EDF52-E0A6-4B09-AC91-99376BDEAEBE}" vid="{EB6D99AA-2953-4511-BF11-744F79C18307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906</Words>
  <Application>Microsoft Macintosh PowerPoint</Application>
  <PresentationFormat>Widescreen</PresentationFormat>
  <Paragraphs>126</Paragraphs>
  <Slides>17</Slides>
  <Notes>2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17</vt:i4>
      </vt:variant>
    </vt:vector>
  </HeadingPairs>
  <TitlesOfParts>
    <vt:vector size="28" baseType="lpstr">
      <vt:lpstr>Aptos</vt:lpstr>
      <vt:lpstr>Arial</vt:lpstr>
      <vt:lpstr>Avenir Next LT Pro</vt:lpstr>
      <vt:lpstr>Avenir Next LT Pro Light</vt:lpstr>
      <vt:lpstr>Bookman Old Style</vt:lpstr>
      <vt:lpstr>Calibri</vt:lpstr>
      <vt:lpstr>Consolas</vt:lpstr>
      <vt:lpstr>Franklin Gothic Book</vt:lpstr>
      <vt:lpstr>Speak Pro</vt:lpstr>
      <vt:lpstr>RetrospectVTI</vt:lpstr>
      <vt:lpstr>Custom</vt:lpstr>
      <vt:lpstr>Predictive Analytics for Software Project Management</vt:lpstr>
      <vt:lpstr>Topic Description</vt:lpstr>
      <vt:lpstr>Methodology</vt:lpstr>
      <vt:lpstr>Background</vt:lpstr>
      <vt:lpstr>Machine Learning Model</vt:lpstr>
      <vt:lpstr>Functional Requirements</vt:lpstr>
      <vt:lpstr>Non-Functional Requirements</vt:lpstr>
      <vt:lpstr>Technology Stack</vt:lpstr>
      <vt:lpstr>DevSecOps Principles</vt:lpstr>
      <vt:lpstr>Software Architecture</vt:lpstr>
      <vt:lpstr>Frontend Service Structure</vt:lpstr>
      <vt:lpstr>Backend Service Structure</vt:lpstr>
      <vt:lpstr>Sequence Diagrams</vt:lpstr>
      <vt:lpstr>Let’s Dive In!</vt:lpstr>
      <vt:lpstr>Challenges</vt:lpstr>
      <vt:lpstr>Project Conclusion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TRITTO ROSSELLA</dc:creator>
  <cp:lastModifiedBy>TRITTO MATTIA</cp:lastModifiedBy>
  <cp:revision>20</cp:revision>
  <dcterms:created xsi:type="dcterms:W3CDTF">2024-10-23T06:44:03Z</dcterms:created>
  <dcterms:modified xsi:type="dcterms:W3CDTF">2024-12-13T09:50:51Z</dcterms:modified>
</cp:coreProperties>
</file>